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6" r:id="rId2"/>
    <p:sldId id="258" r:id="rId3"/>
    <p:sldId id="257" r:id="rId4"/>
    <p:sldId id="259" r:id="rId5"/>
    <p:sldId id="271"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4" r:id="rId20"/>
    <p:sldId id="273"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Osaka" pitchFamily="1" charset="-128"/>
        <a:cs typeface="+mn-cs"/>
      </a:defRPr>
    </a:lvl5pPr>
    <a:lvl6pPr marL="2286000" algn="l" defTabSz="914400" rtl="0" eaLnBrk="1" latinLnBrk="0" hangingPunct="1">
      <a:defRPr sz="2400" kern="1200">
        <a:solidFill>
          <a:schemeClr val="tx1"/>
        </a:solidFill>
        <a:latin typeface="Times" pitchFamily="1" charset="0"/>
        <a:ea typeface="Osaka" pitchFamily="1" charset="-128"/>
        <a:cs typeface="+mn-cs"/>
      </a:defRPr>
    </a:lvl6pPr>
    <a:lvl7pPr marL="2743200" algn="l" defTabSz="914400" rtl="0" eaLnBrk="1" latinLnBrk="0" hangingPunct="1">
      <a:defRPr sz="2400" kern="1200">
        <a:solidFill>
          <a:schemeClr val="tx1"/>
        </a:solidFill>
        <a:latin typeface="Times" pitchFamily="1" charset="0"/>
        <a:ea typeface="Osaka" pitchFamily="1" charset="-128"/>
        <a:cs typeface="+mn-cs"/>
      </a:defRPr>
    </a:lvl7pPr>
    <a:lvl8pPr marL="3200400" algn="l" defTabSz="914400" rtl="0" eaLnBrk="1" latinLnBrk="0" hangingPunct="1">
      <a:defRPr sz="2400" kern="1200">
        <a:solidFill>
          <a:schemeClr val="tx1"/>
        </a:solidFill>
        <a:latin typeface="Times" pitchFamily="1" charset="0"/>
        <a:ea typeface="Osaka" pitchFamily="1" charset="-128"/>
        <a:cs typeface="+mn-cs"/>
      </a:defRPr>
    </a:lvl8pPr>
    <a:lvl9pPr marL="3657600" algn="l" defTabSz="914400" rtl="0" eaLnBrk="1" latinLnBrk="0" hangingPunct="1">
      <a:defRPr sz="2400" kern="1200">
        <a:solidFill>
          <a:schemeClr val="tx1"/>
        </a:solidFill>
        <a:latin typeface="Times" pitchFamily="1" charset="0"/>
        <a:ea typeface="Osaka"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17" autoAdjust="0"/>
  </p:normalViewPr>
  <p:slideViewPr>
    <p:cSldViewPr>
      <p:cViewPr varScale="1">
        <p:scale>
          <a:sx n="63" d="100"/>
          <a:sy n="63" d="100"/>
        </p:scale>
        <p:origin x="-1038" y="-5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3A84FCC-563F-4842-8194-CC7ADBDE4531}" type="slidenum">
              <a:rPr lang="en-US" altLang="en-US"/>
              <a:pPr/>
              <a:t>‹#›</a:t>
            </a:fld>
            <a:endParaRPr lang="en-US" altLang="en-US"/>
          </a:p>
        </p:txBody>
      </p:sp>
    </p:spTree>
    <p:extLst>
      <p:ext uri="{BB962C8B-B14F-4D97-AF65-F5344CB8AC3E}">
        <p14:creationId xmlns:p14="http://schemas.microsoft.com/office/powerpoint/2010/main" val="16896456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D0495-2214-4B0F-B257-54D0FBA270BA}" type="slidenum">
              <a:rPr lang="en-US" altLang="en-US"/>
              <a:pPr/>
              <a:t>1</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a:t>
            </a:r>
            <a:r>
              <a:rPr lang="en-US" sz="1200" kern="1200" baseline="0" dirty="0" smtClean="0">
                <a:solidFill>
                  <a:schemeClr val="tx1"/>
                </a:solidFill>
                <a:effectLst/>
                <a:latin typeface="Arial" charset="0"/>
                <a:ea typeface="+mn-ea"/>
                <a:cs typeface="+mn-cs"/>
              </a:rPr>
              <a:t> parable of the sheep and the goats in Matthew 25 has long been an inspiration within Anabaptist traditions for lives given in service. This is as it should be; however, Christine Guth offers a word of caution about the phrase, “the least of these.” </a:t>
            </a:r>
            <a:r>
              <a:rPr lang="en-US" sz="1200" kern="1200" dirty="0" smtClean="0">
                <a:solidFill>
                  <a:schemeClr val="tx1"/>
                </a:solidFill>
                <a:effectLst/>
                <a:latin typeface="Arial" charset="0"/>
                <a:ea typeface="+mn-ea"/>
                <a:cs typeface="+mn-cs"/>
              </a:rPr>
              <a:t>In </a:t>
            </a:r>
            <a:r>
              <a:rPr lang="en-US" sz="1200" i="1" kern="1200" dirty="0" smtClean="0">
                <a:solidFill>
                  <a:schemeClr val="tx1"/>
                </a:solidFill>
                <a:effectLst/>
                <a:latin typeface="Arial" charset="0"/>
                <a:ea typeface="+mn-ea"/>
                <a:cs typeface="+mn-cs"/>
              </a:rPr>
              <a:t>Supportive Care in the Congregation</a:t>
            </a:r>
            <a:r>
              <a:rPr lang="en-US" sz="1200" kern="1200" dirty="0" smtClean="0">
                <a:solidFill>
                  <a:schemeClr val="tx1"/>
                </a:solidFill>
                <a:effectLst/>
                <a:latin typeface="Arial" charset="0"/>
                <a:ea typeface="+mn-ea"/>
                <a:cs typeface="+mn-cs"/>
              </a:rPr>
              <a:t>, she writes: “If the flow of service is one way only, from giver to receiver, and I am always the giver, and I always see you and never myself as ‘the least of these,’ I risk treating you with condescension. We must also allow the roles to freely reverse, for at times, God knows, I am also ‘the least of these.’”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13</a:t>
            </a:fld>
            <a:endParaRPr lang="en-US" altLang="en-US"/>
          </a:p>
        </p:txBody>
      </p:sp>
    </p:spTree>
    <p:extLst>
      <p:ext uri="{BB962C8B-B14F-4D97-AF65-F5344CB8AC3E}">
        <p14:creationId xmlns:p14="http://schemas.microsoft.com/office/powerpoint/2010/main" val="1506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But there are possibilities</a:t>
            </a:r>
            <a:r>
              <a:rPr lang="en-US" baseline="0" dirty="0" smtClean="0"/>
              <a:t> in the journey as we move beyond simply offering care. </a:t>
            </a:r>
            <a:r>
              <a:rPr lang="en-US" dirty="0" smtClean="0"/>
              <a:t>These are some of the beliefs</a:t>
            </a:r>
            <a:r>
              <a:rPr lang="en-US" baseline="0" dirty="0" smtClean="0"/>
              <a:t> that we may hold that suggest we are in the fourth stage of the journey, friendship.</a:t>
            </a:r>
          </a:p>
          <a:p>
            <a:endParaRPr lang="en-US" dirty="0" smtClean="0"/>
          </a:p>
          <a:p>
            <a:r>
              <a:rPr lang="en-US" dirty="0" smtClean="0"/>
              <a:t>Tell </a:t>
            </a:r>
            <a:r>
              <a:rPr lang="en-US" dirty="0" smtClean="0"/>
              <a:t>a story about living</a:t>
            </a:r>
            <a:r>
              <a:rPr lang="en-US" baseline="0" dirty="0" smtClean="0"/>
              <a:t> in this stage, preferably from your own experiences.</a:t>
            </a:r>
          </a:p>
          <a:p>
            <a:endParaRPr lang="en-US" baseline="0" dirty="0" smtClean="0"/>
          </a:p>
          <a:p>
            <a:r>
              <a:rPr lang="en-US" baseline="0" dirty="0" smtClean="0"/>
              <a:t>You may also tell this story from Christine Guth’s experience if you like:</a:t>
            </a:r>
          </a:p>
          <a:p>
            <a:r>
              <a:rPr lang="en-US" sz="1200" kern="1200" dirty="0" smtClean="0">
                <a:solidFill>
                  <a:schemeClr val="tx1"/>
                </a:solidFill>
                <a:effectLst/>
                <a:latin typeface="Arial" charset="0"/>
                <a:ea typeface="+mn-ea"/>
                <a:cs typeface="+mn-cs"/>
              </a:rPr>
              <a:t>“A class I took a few years ago </a:t>
            </a:r>
            <a:r>
              <a:rPr lang="en-US" sz="1200" kern="1200" dirty="0" smtClean="0">
                <a:solidFill>
                  <a:schemeClr val="tx1"/>
                </a:solidFill>
                <a:effectLst/>
                <a:latin typeface="Arial" charset="0"/>
                <a:ea typeface="+mn-ea"/>
                <a:cs typeface="+mn-cs"/>
              </a:rPr>
              <a:t>helped </a:t>
            </a:r>
            <a:r>
              <a:rPr lang="en-US" sz="1200" kern="1200" dirty="0" smtClean="0">
                <a:solidFill>
                  <a:schemeClr val="tx1"/>
                </a:solidFill>
                <a:effectLst/>
                <a:latin typeface="Arial" charset="0"/>
                <a:ea typeface="+mn-ea"/>
                <a:cs typeface="+mn-cs"/>
              </a:rPr>
              <a:t>me to move beyond stage 3. During</a:t>
            </a:r>
            <a:r>
              <a:rPr lang="en-US" sz="1200" kern="1200" baseline="0" dirty="0" smtClean="0">
                <a:solidFill>
                  <a:schemeClr val="tx1"/>
                </a:solidFill>
                <a:effectLst/>
                <a:latin typeface="Arial" charset="0"/>
                <a:ea typeface="+mn-ea"/>
                <a:cs typeface="+mn-cs"/>
              </a:rPr>
              <a:t> the 8 months of this </a:t>
            </a:r>
            <a:r>
              <a:rPr lang="en-US" sz="1200" kern="1200" baseline="0" dirty="0" smtClean="0">
                <a:solidFill>
                  <a:schemeClr val="tx1"/>
                </a:solidFill>
                <a:effectLst/>
                <a:latin typeface="Arial" charset="0"/>
                <a:ea typeface="+mn-ea"/>
                <a:cs typeface="+mn-cs"/>
              </a:rPr>
              <a:t>disability advocacy class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 began to make friends with classmates living with intellectual disabilities. As</a:t>
            </a:r>
            <a:r>
              <a:rPr lang="en-US" sz="1200" kern="1200" baseline="0" dirty="0" smtClean="0">
                <a:solidFill>
                  <a:schemeClr val="tx1"/>
                </a:solidFill>
                <a:effectLst/>
                <a:latin typeface="Arial" charset="0"/>
                <a:ea typeface="+mn-ea"/>
                <a:cs typeface="+mn-cs"/>
              </a:rPr>
              <a:t> friends, we</a:t>
            </a:r>
            <a:r>
              <a:rPr lang="en-US" sz="1200" kern="1200" dirty="0" smtClean="0">
                <a:solidFill>
                  <a:schemeClr val="tx1"/>
                </a:solidFill>
                <a:effectLst/>
                <a:latin typeface="Arial" charset="0"/>
                <a:ea typeface="+mn-ea"/>
                <a:cs typeface="+mn-cs"/>
              </a:rPr>
              <a:t> learned how much we had in common. My</a:t>
            </a:r>
            <a:r>
              <a:rPr lang="en-US" sz="1200" kern="1200" baseline="0" dirty="0" smtClean="0">
                <a:solidFill>
                  <a:schemeClr val="tx1"/>
                </a:solidFill>
                <a:effectLst/>
                <a:latin typeface="Arial" charset="0"/>
                <a:ea typeface="+mn-ea"/>
                <a:cs typeface="+mn-cs"/>
              </a:rPr>
              <a:t> friends with disabilities helped move </a:t>
            </a:r>
            <a:r>
              <a:rPr lang="en-US" sz="1200" kern="1200" dirty="0" smtClean="0">
                <a:solidFill>
                  <a:schemeClr val="tx1"/>
                </a:solidFill>
                <a:effectLst/>
                <a:latin typeface="Arial" charset="0"/>
                <a:ea typeface="+mn-ea"/>
                <a:cs typeface="+mn-cs"/>
              </a:rPr>
              <a:t>me to greater acceptance of my own mental illness. I realized it was no longer something to be ashamed of. I stopped wishing it had never happened to me, and began to see it as</a:t>
            </a:r>
            <a:r>
              <a:rPr lang="en-US" sz="1200" kern="1200" baseline="0" dirty="0" smtClean="0">
                <a:solidFill>
                  <a:schemeClr val="tx1"/>
                </a:solidFill>
                <a:effectLst/>
                <a:latin typeface="Arial" charset="0"/>
                <a:ea typeface="+mn-ea"/>
                <a:cs typeface="+mn-cs"/>
              </a:rPr>
              <a:t> a</a:t>
            </a:r>
            <a:r>
              <a:rPr lang="en-US" sz="1200" kern="1200" dirty="0" smtClean="0">
                <a:solidFill>
                  <a:schemeClr val="tx1"/>
                </a:solidFill>
                <a:effectLst/>
                <a:latin typeface="Arial" charset="0"/>
                <a:ea typeface="+mn-ea"/>
                <a:cs typeface="+mn-cs"/>
              </a:rPr>
              <a:t> part of me that I could use to construct a meaningful life.”</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14</a:t>
            </a:fld>
            <a:endParaRPr lang="en-US" altLang="en-US"/>
          </a:p>
        </p:txBody>
      </p:sp>
    </p:spTree>
    <p:extLst>
      <p:ext uri="{BB962C8B-B14F-4D97-AF65-F5344CB8AC3E}">
        <p14:creationId xmlns:p14="http://schemas.microsoft.com/office/powerpoint/2010/main" val="22997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15</a:t>
            </a:fld>
            <a:endParaRPr lang="en-US" altLang="en-US"/>
          </a:p>
        </p:txBody>
      </p:sp>
    </p:spTree>
    <p:extLst>
      <p:ext uri="{BB962C8B-B14F-4D97-AF65-F5344CB8AC3E}">
        <p14:creationId xmlns:p14="http://schemas.microsoft.com/office/powerpoint/2010/main" val="176856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we</a:t>
            </a:r>
            <a:r>
              <a:rPr lang="en-US" baseline="0" dirty="0" smtClean="0"/>
              <a:t> grow in friendship with persons with disabilities, we begin to recognize the gifts they have to share with the body of Christ.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are some of the beliefs</a:t>
            </a:r>
            <a:r>
              <a:rPr lang="en-US" baseline="0" dirty="0" smtClean="0"/>
              <a:t> that we may hold that suggest we are in the fifth stage of the journey, Co-laborers.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dirty="0" smtClean="0"/>
              <a:t>How </a:t>
            </a:r>
            <a:r>
              <a:rPr lang="en-US" dirty="0" smtClean="0"/>
              <a:t>do you envision</a:t>
            </a:r>
            <a:r>
              <a:rPr lang="en-US" baseline="0" dirty="0" smtClean="0"/>
              <a:t> your congregation living into this stage in the journey? Share a glimpse of that vision. </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16</a:t>
            </a:fld>
            <a:endParaRPr lang="en-US" altLang="en-US"/>
          </a:p>
        </p:txBody>
      </p:sp>
    </p:spTree>
    <p:extLst>
      <p:ext uri="{BB962C8B-B14F-4D97-AF65-F5344CB8AC3E}">
        <p14:creationId xmlns:p14="http://schemas.microsoft.com/office/powerpoint/2010/main" val="321169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Ironically, In John 9, it is the man</a:t>
            </a:r>
            <a:r>
              <a:rPr lang="en-US" baseline="0" dirty="0" smtClean="0"/>
              <a:t> who </a:t>
            </a:r>
            <a:r>
              <a:rPr lang="en-US" baseline="0" dirty="0" smtClean="0"/>
              <a:t>was born </a:t>
            </a:r>
            <a:r>
              <a:rPr lang="en-US" baseline="0" dirty="0" smtClean="0"/>
              <a:t>blind who </a:t>
            </a:r>
            <a:r>
              <a:rPr lang="en-US" baseline="0" dirty="0" smtClean="0"/>
              <a:t>becomes the most </a:t>
            </a:r>
            <a:r>
              <a:rPr lang="en-US" baseline="0" dirty="0" smtClean="0"/>
              <a:t>able to see and profess who Jesus really </a:t>
            </a:r>
            <a:r>
              <a:rPr lang="en-US" baseline="0" dirty="0" smtClean="0"/>
              <a:t>is.</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17</a:t>
            </a:fld>
            <a:endParaRPr lang="en-US" altLang="en-US"/>
          </a:p>
        </p:txBody>
      </p:sp>
    </p:spTree>
    <p:extLst>
      <p:ext uri="{BB962C8B-B14F-4D97-AF65-F5344CB8AC3E}">
        <p14:creationId xmlns:p14="http://schemas.microsoft.com/office/powerpoint/2010/main" val="323313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invite people</a:t>
            </a:r>
            <a:r>
              <a:rPr lang="en-US" baseline="0" dirty="0" smtClean="0"/>
              <a:t> to reflect on these questions in silence, or to engage in conversation about them with the person sitting beside them. </a:t>
            </a:r>
            <a:endParaRPr lang="en-US" dirty="0" smtClean="0"/>
          </a:p>
          <a:p>
            <a:endParaRPr lang="en-US" dirty="0" smtClean="0"/>
          </a:p>
          <a:p>
            <a:r>
              <a:rPr lang="en-US" dirty="0" smtClean="0"/>
              <a:t>Where</a:t>
            </a:r>
            <a:r>
              <a:rPr lang="en-US" baseline="0" dirty="0" smtClean="0"/>
              <a:t> am I on the journey? Is it changing? What step is God inviting me toward?</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18</a:t>
            </a:fld>
            <a:endParaRPr lang="en-US" altLang="en-US"/>
          </a:p>
        </p:txBody>
      </p:sp>
    </p:spTree>
    <p:extLst>
      <p:ext uri="{BB962C8B-B14F-4D97-AF65-F5344CB8AC3E}">
        <p14:creationId xmlns:p14="http://schemas.microsoft.com/office/powerpoint/2010/main" val="395252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Final points to remember</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If we are in Stages 1-4, there’s no reason to feel bad about stage we are in, but remember each stage holds an invitation to move to the next.</a:t>
            </a:r>
          </a:p>
          <a:p>
            <a:pPr lvl="0"/>
            <a:r>
              <a:rPr lang="en-US" sz="1200" kern="1200" dirty="0" smtClean="0">
                <a:solidFill>
                  <a:schemeClr val="tx1"/>
                </a:solidFill>
                <a:effectLst/>
                <a:latin typeface="Arial" charset="0"/>
                <a:ea typeface="+mn-ea"/>
                <a:cs typeface="+mn-cs"/>
              </a:rPr>
              <a:t>Remember: No matter when or how you move to the next stage, realize that change has to do with one simple thing: engaging someone with disabilities. Building relationships.  </a:t>
            </a:r>
          </a:p>
          <a:p>
            <a:pPr lvl="0"/>
            <a:r>
              <a:rPr lang="en-US" sz="1200" kern="1200" dirty="0" smtClean="0">
                <a:solidFill>
                  <a:schemeClr val="tx1"/>
                </a:solidFill>
                <a:effectLst/>
                <a:latin typeface="Arial" charset="0"/>
                <a:ea typeface="+mn-ea"/>
                <a:cs typeface="+mn-cs"/>
              </a:rPr>
              <a:t>And remember, What makes people with disabilities valuable is the same as for people without disabilities, as it is for you and me. It's not about who we are and what we can accomplish. Our value lies in God's love for us and our place in God’s redemptive plan. </a:t>
            </a:r>
          </a:p>
          <a:p>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19</a:t>
            </a:fld>
            <a:endParaRPr lang="en-US" altLang="en-US"/>
          </a:p>
        </p:txBody>
      </p:sp>
    </p:spTree>
    <p:extLst>
      <p:ext uri="{BB962C8B-B14F-4D97-AF65-F5344CB8AC3E}">
        <p14:creationId xmlns:p14="http://schemas.microsoft.com/office/powerpoint/2010/main" val="425702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C71D8-24AF-41DA-B48D-A41CF94CA383}" type="slidenum">
              <a:rPr lang="en-US" altLang="en-US"/>
              <a:pPr/>
              <a:t>3</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dirty="0" err="1" smtClean="0"/>
              <a:t>Elim</a:t>
            </a:r>
            <a:r>
              <a:rPr lang="en-US" altLang="en-US" dirty="0" smtClean="0"/>
              <a:t> Christian</a:t>
            </a:r>
            <a:r>
              <a:rPr lang="en-US" altLang="en-US" baseline="0" dirty="0" smtClean="0"/>
              <a:t> Services (www.elimcs.org) has a section of its website on the 5 Stages, with videos, downloads, and explanations. Dan developed the copyrighted  5 Stages tool in collaboration with other Christian groups, including Disability Concerns of the Christian Reformed Church and Reformed Church in America.  This PowerPoint was developed by ADNet with the permission of </a:t>
            </a:r>
            <a:r>
              <a:rPr lang="en-US" altLang="en-US" baseline="0" dirty="0" err="1" smtClean="0"/>
              <a:t>Elim</a:t>
            </a:r>
            <a:r>
              <a:rPr lang="en-US" altLang="en-US" baseline="0" dirty="0" smtClean="0"/>
              <a:t> Christian Services and Dan Vander Plaats.</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4</a:t>
            </a:fld>
            <a:endParaRPr lang="en-US" altLang="en-US"/>
          </a:p>
        </p:txBody>
      </p:sp>
    </p:spTree>
    <p:extLst>
      <p:ext uri="{BB962C8B-B14F-4D97-AF65-F5344CB8AC3E}">
        <p14:creationId xmlns:p14="http://schemas.microsoft.com/office/powerpoint/2010/main" val="48714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7</a:t>
            </a:fld>
            <a:endParaRPr lang="en-US" altLang="en-US"/>
          </a:p>
        </p:txBody>
      </p:sp>
    </p:spTree>
    <p:extLst>
      <p:ext uri="{BB962C8B-B14F-4D97-AF65-F5344CB8AC3E}">
        <p14:creationId xmlns:p14="http://schemas.microsoft.com/office/powerpoint/2010/main" val="191454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beliefs</a:t>
            </a:r>
            <a:r>
              <a:rPr lang="en-US" baseline="0" dirty="0" smtClean="0"/>
              <a:t> that we may hold that suggest we are in the first stage of the journey, which we are calling Ignorance.</a:t>
            </a:r>
          </a:p>
          <a:p>
            <a:r>
              <a:rPr lang="en-US" dirty="0" smtClean="0"/>
              <a:t>Tell </a:t>
            </a:r>
            <a:r>
              <a:rPr lang="en-US" dirty="0" smtClean="0"/>
              <a:t>a story about living</a:t>
            </a:r>
            <a:r>
              <a:rPr lang="en-US" baseline="0" dirty="0" smtClean="0"/>
              <a:t> in this stage, preferably from your own experiences. </a:t>
            </a:r>
          </a:p>
          <a:p>
            <a:endParaRPr lang="en-US" baseline="0" dirty="0" smtClean="0"/>
          </a:p>
          <a:p>
            <a:r>
              <a:rPr lang="en-US" baseline="0" dirty="0" smtClean="0"/>
              <a:t>You may also tell this story from Christine Guth’s experience if you like: </a:t>
            </a:r>
          </a:p>
          <a:p>
            <a:pPr lvl="0"/>
            <a:r>
              <a:rPr lang="en-US" sz="1200" kern="1200" dirty="0" smtClean="0">
                <a:solidFill>
                  <a:schemeClr val="tx1"/>
                </a:solidFill>
                <a:effectLst/>
                <a:latin typeface="Arial" charset="0"/>
                <a:ea typeface="+mn-ea"/>
                <a:cs typeface="+mn-cs"/>
              </a:rPr>
              <a:t>“When I was pregnant with both of my children, I was in my 30s. My biological clock was ticking. I knew that the rate of Down Syndrome increased with maternal age, and I lived in great fear that I’d have a child with Down Syndrome. Such a prospect felt like the worst of all possibilities, and I was greatly relieved after my children were born with no visible disability.  A student who used</a:t>
            </a:r>
            <a:r>
              <a:rPr lang="en-US" sz="1200" kern="1200" baseline="0" dirty="0" smtClean="0">
                <a:solidFill>
                  <a:schemeClr val="tx1"/>
                </a:solidFill>
                <a:effectLst/>
                <a:latin typeface="Arial" charset="0"/>
                <a:ea typeface="+mn-ea"/>
                <a:cs typeface="+mn-cs"/>
              </a:rPr>
              <a:t> a wheelchair and had a slight speech impediment </a:t>
            </a:r>
            <a:r>
              <a:rPr lang="en-US" sz="1200" kern="1200" dirty="0" smtClean="0">
                <a:solidFill>
                  <a:schemeClr val="tx1"/>
                </a:solidFill>
                <a:effectLst/>
                <a:latin typeface="Arial" charset="0"/>
                <a:ea typeface="+mn-ea"/>
                <a:cs typeface="+mn-cs"/>
              </a:rPr>
              <a:t>was in the seminary class that I served as a student assistant. The student took his exams orally rather than writing them out longhand. I am ashamed to say it, but I avoided him.</a:t>
            </a:r>
            <a:r>
              <a:rPr lang="en-US" sz="1200" kern="1200" baseline="0" dirty="0" smtClean="0">
                <a:solidFill>
                  <a:schemeClr val="tx1"/>
                </a:solidFill>
                <a:effectLst/>
                <a:latin typeface="Arial" charset="0"/>
                <a:ea typeface="+mn-ea"/>
                <a:cs typeface="+mn-cs"/>
              </a:rPr>
              <a:t> I</a:t>
            </a:r>
            <a:r>
              <a:rPr lang="en-US" sz="1200" kern="1200" dirty="0" smtClean="0">
                <a:solidFill>
                  <a:schemeClr val="tx1"/>
                </a:solidFill>
                <a:effectLst/>
                <a:latin typeface="Arial" charset="0"/>
                <a:ea typeface="+mn-ea"/>
                <a:cs typeface="+mn-cs"/>
              </a:rPr>
              <a:t> remember the relief I felt when the professor said he would listen to and grade the oral exams instead of me.”</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8</a:t>
            </a:fld>
            <a:endParaRPr lang="en-US" altLang="en-US"/>
          </a:p>
        </p:txBody>
      </p:sp>
    </p:spTree>
    <p:extLst>
      <p:ext uri="{BB962C8B-B14F-4D97-AF65-F5344CB8AC3E}">
        <p14:creationId xmlns:p14="http://schemas.microsoft.com/office/powerpoint/2010/main" val="322378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can find each of the five stages of the journey within the biblical stories of God’s people. We</a:t>
            </a:r>
            <a:r>
              <a:rPr lang="en-US" sz="1200" kern="1200" baseline="0" dirty="0" smtClean="0">
                <a:solidFill>
                  <a:schemeClr val="tx1"/>
                </a:solidFill>
                <a:effectLst/>
                <a:latin typeface="Arial" charset="0"/>
                <a:ea typeface="+mn-ea"/>
                <a:cs typeface="+mn-cs"/>
              </a:rPr>
              <a:t> show this by pairing a representative Bible verse or two with each stage of the journey. </a:t>
            </a:r>
            <a:r>
              <a:rPr lang="en-US" sz="1200" kern="1200" dirty="0" smtClean="0">
                <a:solidFill>
                  <a:schemeClr val="tx1"/>
                </a:solidFill>
                <a:effectLst/>
                <a:latin typeface="Arial" charset="0"/>
                <a:ea typeface="+mn-ea"/>
                <a:cs typeface="+mn-cs"/>
              </a:rPr>
              <a:t>These biblical</a:t>
            </a:r>
            <a:r>
              <a:rPr lang="en-US" sz="1200" kern="1200" baseline="0" dirty="0" smtClean="0">
                <a:solidFill>
                  <a:schemeClr val="tx1"/>
                </a:solidFill>
                <a:effectLst/>
                <a:latin typeface="Arial" charset="0"/>
                <a:ea typeface="+mn-ea"/>
                <a:cs typeface="+mn-cs"/>
              </a:rPr>
              <a:t> texts remind us that no</a:t>
            </a:r>
            <a:r>
              <a:rPr lang="en-US" sz="1200" kern="1200" dirty="0" smtClean="0">
                <a:solidFill>
                  <a:schemeClr val="tx1"/>
                </a:solidFill>
                <a:effectLst/>
                <a:latin typeface="Arial" charset="0"/>
                <a:ea typeface="+mn-ea"/>
                <a:cs typeface="+mn-cs"/>
              </a:rPr>
              <a:t> stage is bad, but if we find ourselves in one of the first four stages, </a:t>
            </a:r>
            <a:r>
              <a:rPr lang="en-US" sz="1200" b="1" kern="1200" dirty="0" smtClean="0">
                <a:solidFill>
                  <a:schemeClr val="tx1"/>
                </a:solidFill>
                <a:effectLst/>
                <a:latin typeface="Arial" charset="0"/>
                <a:ea typeface="+mn-ea"/>
                <a:cs typeface="+mn-cs"/>
              </a:rPr>
              <a:t>another stage in the journey beckons</a:t>
            </a:r>
            <a:r>
              <a:rPr lang="en-US" sz="1200" kern="1200" dirty="0" smtClean="0">
                <a:solidFill>
                  <a:schemeClr val="tx1"/>
                </a:solidFill>
                <a:effectLst/>
                <a:latin typeface="Arial" charset="0"/>
                <a:ea typeface="+mn-ea"/>
                <a:cs typeface="+mn-cs"/>
              </a:rPr>
              <a:t> to us, inviting us to take a step toward stronger relation­ships with people with disabilities and deeper aware­ness of their indispensable place in the body of Christ.</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9</a:t>
            </a:fld>
            <a:endParaRPr lang="en-US" altLang="en-US"/>
          </a:p>
        </p:txBody>
      </p:sp>
    </p:spTree>
    <p:extLst>
      <p:ext uri="{BB962C8B-B14F-4D97-AF65-F5344CB8AC3E}">
        <p14:creationId xmlns:p14="http://schemas.microsoft.com/office/powerpoint/2010/main" val="194874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are some of the beliefs</a:t>
            </a:r>
            <a:r>
              <a:rPr lang="en-US" baseline="0" dirty="0" smtClean="0"/>
              <a:t> that we may hold that suggest we are in the second stage of the journey, Pity.</a:t>
            </a:r>
          </a:p>
          <a:p>
            <a:endParaRPr lang="en-US" dirty="0" smtClean="0"/>
          </a:p>
          <a:p>
            <a:r>
              <a:rPr lang="en-US" dirty="0" smtClean="0"/>
              <a:t>Tell </a:t>
            </a:r>
            <a:r>
              <a:rPr lang="en-US" dirty="0" smtClean="0"/>
              <a:t>a story about living</a:t>
            </a:r>
            <a:r>
              <a:rPr lang="en-US" baseline="0" dirty="0" smtClean="0"/>
              <a:t> in this stage, preferably from your own experiences. </a:t>
            </a:r>
          </a:p>
          <a:p>
            <a:endParaRPr lang="en-US" baseline="0" dirty="0" smtClean="0"/>
          </a:p>
          <a:p>
            <a:r>
              <a:rPr lang="en-US" baseline="0" dirty="0" smtClean="0"/>
              <a:t>You may also tell this story from Christine Guth’s experience if you like: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“When a friend of mine gave birth to a child with Down Syndrome, I expressed my sympathy to her. She did not accept my sympathies, and I was puzzled.” </a:t>
            </a:r>
          </a:p>
          <a:p>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10</a:t>
            </a:fld>
            <a:endParaRPr lang="en-US" altLang="en-US"/>
          </a:p>
        </p:txBody>
      </p:sp>
    </p:spTree>
    <p:extLst>
      <p:ext uri="{BB962C8B-B14F-4D97-AF65-F5344CB8AC3E}">
        <p14:creationId xmlns:p14="http://schemas.microsoft.com/office/powerpoint/2010/main" val="68752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11</a:t>
            </a:fld>
            <a:endParaRPr lang="en-US" altLang="en-US"/>
          </a:p>
        </p:txBody>
      </p:sp>
    </p:spTree>
    <p:extLst>
      <p:ext uri="{BB962C8B-B14F-4D97-AF65-F5344CB8AC3E}">
        <p14:creationId xmlns:p14="http://schemas.microsoft.com/office/powerpoint/2010/main" val="33153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are some of the beliefs</a:t>
            </a:r>
            <a:r>
              <a:rPr lang="en-US" baseline="0" dirty="0" smtClean="0"/>
              <a:t> that we may hold that suggest we are in the third stage of the journey, Care.</a:t>
            </a:r>
          </a:p>
          <a:p>
            <a:endParaRPr lang="en-US" dirty="0" smtClean="0"/>
          </a:p>
          <a:p>
            <a:r>
              <a:rPr lang="en-US" dirty="0" smtClean="0"/>
              <a:t>Often </a:t>
            </a:r>
            <a:r>
              <a:rPr lang="en-US" dirty="0" smtClean="0"/>
              <a:t>we see the stage of</a:t>
            </a:r>
            <a:r>
              <a:rPr lang="en-US" baseline="0" dirty="0" smtClean="0"/>
              <a:t> care as the end of the line, the ultimate aim of biblical compassion, not recognizing that other stages are possible.</a:t>
            </a:r>
          </a:p>
          <a:p>
            <a:endParaRPr lang="en-US" baseline="0" dirty="0" smtClean="0"/>
          </a:p>
          <a:p>
            <a:r>
              <a:rPr lang="en-US" dirty="0" smtClean="0"/>
              <a:t>Tell a story about living</a:t>
            </a:r>
            <a:r>
              <a:rPr lang="en-US" baseline="0" dirty="0" smtClean="0"/>
              <a:t> in this stage, preferably from your own experiences.</a:t>
            </a:r>
          </a:p>
          <a:p>
            <a:r>
              <a:rPr lang="en-US" baseline="0" dirty="0" smtClean="0"/>
              <a:t>You may also tell this story from Christine Guth’s experience if you like:</a:t>
            </a:r>
          </a:p>
          <a:p>
            <a:r>
              <a:rPr lang="en-US" baseline="0" dirty="0" smtClean="0"/>
              <a:t>“Some ten years after I became a parent, the older of my two children received the diagnosis of an autism spectrum disorder.  Five years later, my second child was given the same diagnosis. The developmental disability that I had so feared when my children were still in the womb had become a reality. At this stage, however, disability was no longer a cause for fear. I had come to know and love my children, and wanted the best of care for them. I saw their potential, and it never occurred to me to feel sorry for them. As I was learning from them about living with autism, I began to sense God’s calling me to extend God’s care to other people living with disabilities.”</a:t>
            </a:r>
            <a:endParaRPr lang="en-US" dirty="0"/>
          </a:p>
        </p:txBody>
      </p:sp>
      <p:sp>
        <p:nvSpPr>
          <p:cNvPr id="4" name="Slide Number Placeholder 3"/>
          <p:cNvSpPr>
            <a:spLocks noGrp="1"/>
          </p:cNvSpPr>
          <p:nvPr>
            <p:ph type="sldNum" sz="quarter" idx="10"/>
          </p:nvPr>
        </p:nvSpPr>
        <p:spPr/>
        <p:txBody>
          <a:bodyPr/>
          <a:lstStyle/>
          <a:p>
            <a:fld id="{53A84FCC-563F-4842-8194-CC7ADBDE4531}" type="slidenum">
              <a:rPr lang="en-US" altLang="en-US" smtClean="0"/>
              <a:pPr/>
              <a:t>12</a:t>
            </a:fld>
            <a:endParaRPr lang="en-US" altLang="en-US"/>
          </a:p>
        </p:txBody>
      </p:sp>
    </p:spTree>
    <p:extLst>
      <p:ext uri="{BB962C8B-B14F-4D97-AF65-F5344CB8AC3E}">
        <p14:creationId xmlns:p14="http://schemas.microsoft.com/office/powerpoint/2010/main" val="114679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648200" y="2286000"/>
            <a:ext cx="4495800" cy="4572000"/>
          </a:xfrm>
          <a:prstGeom prst="rect">
            <a:avLst/>
          </a:prstGeom>
          <a:gradFill rotWithShape="0">
            <a:gsLst>
              <a:gs pos="0">
                <a:srgbClr val="989898">
                  <a:gamma/>
                  <a:tint val="0"/>
                  <a:invGamma/>
                </a:srgbClr>
              </a:gs>
              <a:gs pos="100000">
                <a:srgbClr val="98989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ChangeArrowheads="1"/>
          </p:cNvSpPr>
          <p:nvPr/>
        </p:nvSpPr>
        <p:spPr bwMode="auto">
          <a:xfrm>
            <a:off x="0" y="1905000"/>
            <a:ext cx="7924800" cy="3810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p:nvSpPr>
        <p:spPr bwMode="auto">
          <a:xfrm>
            <a:off x="76200" y="76200"/>
            <a:ext cx="8991600" cy="228600"/>
          </a:xfrm>
          <a:prstGeom prst="rect">
            <a:avLst/>
          </a:prstGeom>
          <a:solidFill>
            <a:srgbClr val="9091AD"/>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p:nvSpPr>
        <p:spPr bwMode="auto">
          <a:xfrm>
            <a:off x="76200" y="1981200"/>
            <a:ext cx="8153400" cy="228600"/>
          </a:xfrm>
          <a:prstGeom prst="rect">
            <a:avLst/>
          </a:prstGeom>
          <a:solidFill>
            <a:srgbClr val="989898"/>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p:nvSpPr>
        <p:spPr bwMode="auto">
          <a:xfrm>
            <a:off x="76200" y="2286000"/>
            <a:ext cx="1447800" cy="1447800"/>
          </a:xfrm>
          <a:prstGeom prst="rect">
            <a:avLst/>
          </a:prstGeom>
          <a:solidFill>
            <a:srgbClr val="9091AD">
              <a:alpha val="64000"/>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p:nvSpPr>
        <p:spPr bwMode="auto">
          <a:xfrm>
            <a:off x="1600200" y="3810000"/>
            <a:ext cx="1447800" cy="1447800"/>
          </a:xfrm>
          <a:prstGeom prst="rect">
            <a:avLst/>
          </a:prstGeom>
          <a:solidFill>
            <a:srgbClr val="CCCC98">
              <a:alpha val="63000"/>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ChangeArrowheads="1"/>
          </p:cNvSpPr>
          <p:nvPr/>
        </p:nvSpPr>
        <p:spPr bwMode="auto">
          <a:xfrm>
            <a:off x="3124200" y="2286000"/>
            <a:ext cx="1447800" cy="1447800"/>
          </a:xfrm>
          <a:prstGeom prst="rect">
            <a:avLst/>
          </a:prstGeom>
          <a:solidFill>
            <a:srgbClr val="989898">
              <a:alpha val="63000"/>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9"/>
          <p:cNvSpPr>
            <a:spLocks noChangeArrowheads="1"/>
          </p:cNvSpPr>
          <p:nvPr/>
        </p:nvSpPr>
        <p:spPr bwMode="auto">
          <a:xfrm>
            <a:off x="8229600" y="1143000"/>
            <a:ext cx="1600200" cy="16002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Rectangle 10"/>
          <p:cNvSpPr>
            <a:spLocks noChangeArrowheads="1"/>
          </p:cNvSpPr>
          <p:nvPr/>
        </p:nvSpPr>
        <p:spPr bwMode="auto">
          <a:xfrm>
            <a:off x="8305800" y="1219200"/>
            <a:ext cx="1447800" cy="1447800"/>
          </a:xfrm>
          <a:prstGeom prst="rect">
            <a:avLst/>
          </a:prstGeom>
          <a:solidFill>
            <a:srgbClr val="9091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Rectangle 11"/>
          <p:cNvSpPr>
            <a:spLocks noChangeArrowheads="1"/>
          </p:cNvSpPr>
          <p:nvPr/>
        </p:nvSpPr>
        <p:spPr bwMode="auto">
          <a:xfrm>
            <a:off x="6705600" y="-381000"/>
            <a:ext cx="1600200" cy="16002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Rectangle 12"/>
          <p:cNvSpPr>
            <a:spLocks noChangeArrowheads="1"/>
          </p:cNvSpPr>
          <p:nvPr/>
        </p:nvSpPr>
        <p:spPr bwMode="auto">
          <a:xfrm>
            <a:off x="6781800" y="-304800"/>
            <a:ext cx="1447800" cy="1447800"/>
          </a:xfrm>
          <a:prstGeom prst="rect">
            <a:avLst/>
          </a:prstGeom>
          <a:solidFill>
            <a:srgbClr val="CCCC98"/>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81" name="Picture 13" descr="AdnetLogo_all"/>
          <p:cNvPicPr>
            <a:picLocks noChangeAspect="1" noChangeArrowheads="1"/>
          </p:cNvPicPr>
          <p:nvPr/>
        </p:nvPicPr>
        <p:blipFill>
          <a:blip r:embed="rId2" cstate="print">
            <a:extLst>
              <a:ext uri="{28A0092B-C50C-407E-A947-70E740481C1C}">
                <a14:useLocalDpi xmlns:a14="http://schemas.microsoft.com/office/drawing/2010/main" val="0"/>
              </a:ext>
            </a:extLst>
          </a:blip>
          <a:srcRect r="5208" b="5556"/>
          <a:stretch>
            <a:fillRect/>
          </a:stretch>
        </p:blipFill>
        <p:spPr bwMode="auto">
          <a:xfrm>
            <a:off x="76200" y="381000"/>
            <a:ext cx="66579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14"/>
          <p:cNvSpPr>
            <a:spLocks noGrp="1" noChangeArrowheads="1"/>
          </p:cNvSpPr>
          <p:nvPr>
            <p:ph type="ctrTitle"/>
          </p:nvPr>
        </p:nvSpPr>
        <p:spPr>
          <a:xfrm>
            <a:off x="152400" y="2362200"/>
            <a:ext cx="8839200" cy="1066800"/>
          </a:xfrm>
        </p:spPr>
        <p:txBody>
          <a:bodyPr/>
          <a:lstStyle>
            <a:lvl1pPr>
              <a:defRPr/>
            </a:lvl1pPr>
          </a:lstStyle>
          <a:p>
            <a:pPr lvl="0"/>
            <a:r>
              <a:rPr lang="en-US" altLang="en-US" noProof="0" smtClean="0"/>
              <a:t>Click to edit Master title style</a:t>
            </a:r>
          </a:p>
        </p:txBody>
      </p:sp>
      <p:sp>
        <p:nvSpPr>
          <p:cNvPr id="7183" name="Rectangle 15"/>
          <p:cNvSpPr>
            <a:spLocks noGrp="1" noChangeArrowheads="1"/>
          </p:cNvSpPr>
          <p:nvPr>
            <p:ph type="subTitle" idx="1"/>
          </p:nvPr>
        </p:nvSpPr>
        <p:spPr>
          <a:xfrm>
            <a:off x="609600" y="3581400"/>
            <a:ext cx="7924800" cy="2057400"/>
          </a:xfrm>
        </p:spPr>
        <p:txBody>
          <a:bodyPr/>
          <a:lstStyle>
            <a:lvl1pPr marL="0" indent="0">
              <a:buFontTx/>
              <a:buNone/>
              <a:defRPr sz="2800"/>
            </a:lvl1pPr>
          </a:lstStyle>
          <a:p>
            <a:pPr lvl="0"/>
            <a:r>
              <a:rPr lang="en-US" altLang="en-US" noProof="0" smtClean="0"/>
              <a:t>Click to edit Master subtitle style</a:t>
            </a:r>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15204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3650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384359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783400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924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3924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87022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2250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947532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054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768665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97852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AdnetLogo_all"/>
          <p:cNvPicPr>
            <a:picLocks noChangeAspect="1" noChangeArrowheads="1"/>
          </p:cNvPicPr>
          <p:nvPr/>
        </p:nvPicPr>
        <p:blipFill>
          <a:blip r:embed="rId13" cstate="print">
            <a:extLst>
              <a:ext uri="{28A0092B-C50C-407E-A947-70E740481C1C}">
                <a14:useLocalDpi xmlns:a14="http://schemas.microsoft.com/office/drawing/2010/main" val="0"/>
              </a:ext>
            </a:extLst>
          </a:blip>
          <a:srcRect r="5208"/>
          <a:stretch>
            <a:fillRect/>
          </a:stretch>
        </p:blipFill>
        <p:spPr bwMode="auto">
          <a:xfrm>
            <a:off x="4343400" y="5772150"/>
            <a:ext cx="34671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76200" y="5562600"/>
            <a:ext cx="8991600" cy="152400"/>
          </a:xfrm>
          <a:prstGeom prst="rect">
            <a:avLst/>
          </a:prstGeom>
          <a:solidFill>
            <a:srgbClr val="9898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76200" y="6629400"/>
            <a:ext cx="8991600" cy="152400"/>
          </a:xfrm>
          <a:prstGeom prst="rect">
            <a:avLst/>
          </a:prstGeom>
          <a:solidFill>
            <a:srgbClr val="909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2590800" y="0"/>
            <a:ext cx="6553200" cy="5486400"/>
          </a:xfrm>
          <a:prstGeom prst="rect">
            <a:avLst/>
          </a:prstGeom>
          <a:gradFill rotWithShape="0">
            <a:gsLst>
              <a:gs pos="0">
                <a:srgbClr val="989898">
                  <a:gamma/>
                  <a:tint val="0"/>
                  <a:invGamma/>
                </a:srgbClr>
              </a:gs>
              <a:gs pos="100000">
                <a:srgbClr val="98989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0" name="Group 6"/>
          <p:cNvGrpSpPr>
            <a:grpSpLocks/>
          </p:cNvGrpSpPr>
          <p:nvPr/>
        </p:nvGrpSpPr>
        <p:grpSpPr bwMode="auto">
          <a:xfrm>
            <a:off x="7848600" y="6172200"/>
            <a:ext cx="914400" cy="914400"/>
            <a:chOff x="3024" y="2544"/>
            <a:chExt cx="576" cy="576"/>
          </a:xfrm>
        </p:grpSpPr>
        <p:sp>
          <p:nvSpPr>
            <p:cNvPr id="6151" name="Rectangle 7"/>
            <p:cNvSpPr>
              <a:spLocks noChangeArrowheads="1"/>
            </p:cNvSpPr>
            <p:nvPr userDrawn="1"/>
          </p:nvSpPr>
          <p:spPr bwMode="auto">
            <a:xfrm>
              <a:off x="3024" y="2544"/>
              <a:ext cx="576"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p:nvSpPr>
          <p:spPr bwMode="auto">
            <a:xfrm>
              <a:off x="3072" y="2592"/>
              <a:ext cx="480" cy="480"/>
            </a:xfrm>
            <a:prstGeom prst="rect">
              <a:avLst/>
            </a:prstGeom>
            <a:solidFill>
              <a:srgbClr val="CCCC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3" name="Group 9"/>
          <p:cNvGrpSpPr>
            <a:grpSpLocks/>
          </p:cNvGrpSpPr>
          <p:nvPr/>
        </p:nvGrpSpPr>
        <p:grpSpPr bwMode="auto">
          <a:xfrm>
            <a:off x="8686800" y="5334000"/>
            <a:ext cx="914400" cy="914400"/>
            <a:chOff x="5184" y="3072"/>
            <a:chExt cx="576" cy="576"/>
          </a:xfrm>
        </p:grpSpPr>
        <p:sp>
          <p:nvSpPr>
            <p:cNvPr id="6154" name="Rectangle 10"/>
            <p:cNvSpPr>
              <a:spLocks noChangeArrowheads="1"/>
            </p:cNvSpPr>
            <p:nvPr userDrawn="1"/>
          </p:nvSpPr>
          <p:spPr bwMode="auto">
            <a:xfrm>
              <a:off x="5184" y="3072"/>
              <a:ext cx="576"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p:nvSpPr>
          <p:spPr bwMode="auto">
            <a:xfrm>
              <a:off x="5232" y="3120"/>
              <a:ext cx="480" cy="480"/>
            </a:xfrm>
            <a:prstGeom prst="rect">
              <a:avLst/>
            </a:prstGeom>
            <a:solidFill>
              <a:srgbClr val="909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6" name="Group 12"/>
          <p:cNvGrpSpPr>
            <a:grpSpLocks/>
          </p:cNvGrpSpPr>
          <p:nvPr/>
        </p:nvGrpSpPr>
        <p:grpSpPr bwMode="auto">
          <a:xfrm>
            <a:off x="838200" y="838200"/>
            <a:ext cx="914400" cy="914400"/>
            <a:chOff x="3024" y="2544"/>
            <a:chExt cx="576" cy="576"/>
          </a:xfrm>
        </p:grpSpPr>
        <p:sp>
          <p:nvSpPr>
            <p:cNvPr id="6157" name="Rectangle 13"/>
            <p:cNvSpPr>
              <a:spLocks noChangeArrowheads="1"/>
            </p:cNvSpPr>
            <p:nvPr userDrawn="1"/>
          </p:nvSpPr>
          <p:spPr bwMode="auto">
            <a:xfrm>
              <a:off x="3024" y="2544"/>
              <a:ext cx="576" cy="576"/>
            </a:xfrm>
            <a:prstGeom prst="rect">
              <a:avLst/>
            </a:prstGeom>
            <a:solidFill>
              <a:schemeClr val="bg1">
                <a:alpha val="6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auto">
            <a:xfrm>
              <a:off x="3072" y="2592"/>
              <a:ext cx="480" cy="480"/>
            </a:xfrm>
            <a:prstGeom prst="rect">
              <a:avLst/>
            </a:prstGeom>
            <a:solidFill>
              <a:srgbClr val="CCCC98">
                <a:alpha val="6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9" name="Group 15"/>
          <p:cNvGrpSpPr>
            <a:grpSpLocks/>
          </p:cNvGrpSpPr>
          <p:nvPr/>
        </p:nvGrpSpPr>
        <p:grpSpPr bwMode="auto">
          <a:xfrm>
            <a:off x="1676400" y="0"/>
            <a:ext cx="914400" cy="914400"/>
            <a:chOff x="5184" y="3072"/>
            <a:chExt cx="576" cy="576"/>
          </a:xfrm>
        </p:grpSpPr>
        <p:sp>
          <p:nvSpPr>
            <p:cNvPr id="6160" name="Rectangle 16"/>
            <p:cNvSpPr>
              <a:spLocks noChangeArrowheads="1"/>
            </p:cNvSpPr>
            <p:nvPr userDrawn="1"/>
          </p:nvSpPr>
          <p:spPr bwMode="auto">
            <a:xfrm>
              <a:off x="5184" y="3072"/>
              <a:ext cx="576" cy="576"/>
            </a:xfrm>
            <a:prstGeom prst="rect">
              <a:avLst/>
            </a:prstGeom>
            <a:solidFill>
              <a:schemeClr val="bg1">
                <a:alpha val="6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p:nvSpPr>
          <p:spPr bwMode="auto">
            <a:xfrm>
              <a:off x="5232" y="3120"/>
              <a:ext cx="480" cy="480"/>
            </a:xfrm>
            <a:prstGeom prst="rect">
              <a:avLst/>
            </a:prstGeom>
            <a:solidFill>
              <a:srgbClr val="9091AD">
                <a:alpha val="6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2" name="Rectangle 18"/>
          <p:cNvSpPr>
            <a:spLocks noGrp="1" noChangeArrowheads="1"/>
          </p:cNvSpPr>
          <p:nvPr>
            <p:ph type="body" idx="1"/>
          </p:nvPr>
        </p:nvSpPr>
        <p:spPr bwMode="auto">
          <a:xfrm>
            <a:off x="533400" y="1295400"/>
            <a:ext cx="800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63" name="Rectangle 19"/>
          <p:cNvSpPr>
            <a:spLocks noChangeArrowheads="1"/>
          </p:cNvSpPr>
          <p:nvPr/>
        </p:nvSpPr>
        <p:spPr bwMode="auto">
          <a:xfrm>
            <a:off x="0" y="0"/>
            <a:ext cx="9144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p:nvSpPr>
        <p:spPr bwMode="auto">
          <a:xfrm>
            <a:off x="76200" y="76200"/>
            <a:ext cx="762000" cy="762000"/>
          </a:xfrm>
          <a:prstGeom prst="rect">
            <a:avLst/>
          </a:prstGeom>
          <a:solidFill>
            <a:srgbClr val="989898">
              <a:alpha val="6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Grp="1" noChangeArrowheads="1"/>
          </p:cNvSpPr>
          <p:nvPr>
            <p:ph type="title"/>
          </p:nvPr>
        </p:nvSpPr>
        <p:spPr bwMode="auto">
          <a:xfrm>
            <a:off x="152400" y="152400"/>
            <a:ext cx="883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cover/>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0033"/>
          </a:solidFill>
          <a:latin typeface="+mj-lt"/>
          <a:ea typeface="+mj-ea"/>
          <a:cs typeface="+mj-cs"/>
        </a:defRPr>
      </a:lvl1pPr>
      <a:lvl2pPr algn="l" rtl="0" eaLnBrk="1" fontAlgn="base" hangingPunct="1">
        <a:spcBef>
          <a:spcPct val="0"/>
        </a:spcBef>
        <a:spcAft>
          <a:spcPct val="0"/>
        </a:spcAft>
        <a:defRPr sz="3600">
          <a:solidFill>
            <a:srgbClr val="000033"/>
          </a:solidFill>
          <a:latin typeface="Arial" charset="0"/>
          <a:ea typeface="Osaka" pitchFamily="1" charset="-128"/>
        </a:defRPr>
      </a:lvl2pPr>
      <a:lvl3pPr algn="l" rtl="0" eaLnBrk="1" fontAlgn="base" hangingPunct="1">
        <a:spcBef>
          <a:spcPct val="0"/>
        </a:spcBef>
        <a:spcAft>
          <a:spcPct val="0"/>
        </a:spcAft>
        <a:defRPr sz="3600">
          <a:solidFill>
            <a:srgbClr val="000033"/>
          </a:solidFill>
          <a:latin typeface="Arial" charset="0"/>
          <a:ea typeface="Osaka" pitchFamily="1" charset="-128"/>
        </a:defRPr>
      </a:lvl3pPr>
      <a:lvl4pPr algn="l" rtl="0" eaLnBrk="1" fontAlgn="base" hangingPunct="1">
        <a:spcBef>
          <a:spcPct val="0"/>
        </a:spcBef>
        <a:spcAft>
          <a:spcPct val="0"/>
        </a:spcAft>
        <a:defRPr sz="3600">
          <a:solidFill>
            <a:srgbClr val="000033"/>
          </a:solidFill>
          <a:latin typeface="Arial" charset="0"/>
          <a:ea typeface="Osaka" pitchFamily="1" charset="-128"/>
        </a:defRPr>
      </a:lvl4pPr>
      <a:lvl5pPr algn="l" rtl="0" eaLnBrk="1" fontAlgn="base" hangingPunct="1">
        <a:spcBef>
          <a:spcPct val="0"/>
        </a:spcBef>
        <a:spcAft>
          <a:spcPct val="0"/>
        </a:spcAft>
        <a:defRPr sz="3600">
          <a:solidFill>
            <a:srgbClr val="000033"/>
          </a:solidFill>
          <a:latin typeface="Arial" charset="0"/>
          <a:ea typeface="Osaka" pitchFamily="1" charset="-128"/>
        </a:defRPr>
      </a:lvl5pPr>
      <a:lvl6pPr marL="457200" algn="l" rtl="0" eaLnBrk="1" fontAlgn="base" hangingPunct="1">
        <a:spcBef>
          <a:spcPct val="0"/>
        </a:spcBef>
        <a:spcAft>
          <a:spcPct val="0"/>
        </a:spcAft>
        <a:defRPr sz="3600">
          <a:solidFill>
            <a:srgbClr val="000033"/>
          </a:solidFill>
          <a:latin typeface="Arial" charset="0"/>
          <a:ea typeface="Osaka" pitchFamily="1" charset="-128"/>
        </a:defRPr>
      </a:lvl6pPr>
      <a:lvl7pPr marL="914400" algn="l" rtl="0" eaLnBrk="1" fontAlgn="base" hangingPunct="1">
        <a:spcBef>
          <a:spcPct val="0"/>
        </a:spcBef>
        <a:spcAft>
          <a:spcPct val="0"/>
        </a:spcAft>
        <a:defRPr sz="3600">
          <a:solidFill>
            <a:srgbClr val="000033"/>
          </a:solidFill>
          <a:latin typeface="Arial" charset="0"/>
          <a:ea typeface="Osaka" pitchFamily="1" charset="-128"/>
        </a:defRPr>
      </a:lvl7pPr>
      <a:lvl8pPr marL="1371600" algn="l" rtl="0" eaLnBrk="1" fontAlgn="base" hangingPunct="1">
        <a:spcBef>
          <a:spcPct val="0"/>
        </a:spcBef>
        <a:spcAft>
          <a:spcPct val="0"/>
        </a:spcAft>
        <a:defRPr sz="3600">
          <a:solidFill>
            <a:srgbClr val="000033"/>
          </a:solidFill>
          <a:latin typeface="Arial" charset="0"/>
          <a:ea typeface="Osaka" pitchFamily="1" charset="-128"/>
        </a:defRPr>
      </a:lvl8pPr>
      <a:lvl9pPr marL="1828800" algn="l" rtl="0" eaLnBrk="1" fontAlgn="base" hangingPunct="1">
        <a:spcBef>
          <a:spcPct val="0"/>
        </a:spcBef>
        <a:spcAft>
          <a:spcPct val="0"/>
        </a:spcAft>
        <a:defRPr sz="3600">
          <a:solidFill>
            <a:srgbClr val="000033"/>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har char="–"/>
        <a:defRPr sz="2800">
          <a:solidFill>
            <a:srgbClr val="333333"/>
          </a:solidFill>
          <a:latin typeface="+mn-lt"/>
          <a:ea typeface="+mn-ea"/>
        </a:defRPr>
      </a:lvl2pPr>
      <a:lvl3pPr marL="1143000" indent="-228600" algn="l" rtl="0" eaLnBrk="1" fontAlgn="base" hangingPunct="1">
        <a:spcBef>
          <a:spcPct val="20000"/>
        </a:spcBef>
        <a:spcAft>
          <a:spcPct val="0"/>
        </a:spcAft>
        <a:buChar char="•"/>
        <a:defRPr sz="2400">
          <a:solidFill>
            <a:srgbClr val="333333"/>
          </a:solidFill>
          <a:latin typeface="+mn-lt"/>
          <a:ea typeface="+mn-ea"/>
        </a:defRPr>
      </a:lvl3pPr>
      <a:lvl4pPr marL="1600200" indent="-228600" algn="l" rtl="0" eaLnBrk="1" fontAlgn="base" hangingPunct="1">
        <a:spcBef>
          <a:spcPct val="20000"/>
        </a:spcBef>
        <a:spcAft>
          <a:spcPct val="0"/>
        </a:spcAft>
        <a:buChar char="–"/>
        <a:defRPr sz="2000">
          <a:solidFill>
            <a:srgbClr val="333333"/>
          </a:solidFill>
          <a:latin typeface="+mn-lt"/>
          <a:ea typeface="+mn-ea"/>
        </a:defRPr>
      </a:lvl4pPr>
      <a:lvl5pPr marL="2057400" indent="-228600" algn="l" rtl="0" eaLnBrk="1" fontAlgn="base" hangingPunct="1">
        <a:spcBef>
          <a:spcPct val="20000"/>
        </a:spcBef>
        <a:spcAft>
          <a:spcPct val="0"/>
        </a:spcAft>
        <a:buChar char="»"/>
        <a:defRPr sz="2000">
          <a:solidFill>
            <a:srgbClr val="333333"/>
          </a:solidFill>
          <a:latin typeface="+mn-lt"/>
          <a:ea typeface="+mn-ea"/>
        </a:defRPr>
      </a:lvl5pPr>
      <a:lvl6pPr marL="2514600" indent="-228600" algn="l" rtl="0" eaLnBrk="1" fontAlgn="base" hangingPunct="1">
        <a:spcBef>
          <a:spcPct val="20000"/>
        </a:spcBef>
        <a:spcAft>
          <a:spcPct val="0"/>
        </a:spcAft>
        <a:buChar char="»"/>
        <a:defRPr sz="2000">
          <a:solidFill>
            <a:srgbClr val="333333"/>
          </a:solidFill>
          <a:latin typeface="+mn-lt"/>
          <a:ea typeface="+mn-ea"/>
        </a:defRPr>
      </a:lvl6pPr>
      <a:lvl7pPr marL="2971800" indent="-228600" algn="l" rtl="0" eaLnBrk="1" fontAlgn="base" hangingPunct="1">
        <a:spcBef>
          <a:spcPct val="20000"/>
        </a:spcBef>
        <a:spcAft>
          <a:spcPct val="0"/>
        </a:spcAft>
        <a:buChar char="»"/>
        <a:defRPr sz="2000">
          <a:solidFill>
            <a:srgbClr val="333333"/>
          </a:solidFill>
          <a:latin typeface="+mn-lt"/>
          <a:ea typeface="+mn-ea"/>
        </a:defRPr>
      </a:lvl7pPr>
      <a:lvl8pPr marL="3429000" indent="-228600" algn="l" rtl="0" eaLnBrk="1" fontAlgn="base" hangingPunct="1">
        <a:spcBef>
          <a:spcPct val="20000"/>
        </a:spcBef>
        <a:spcAft>
          <a:spcPct val="0"/>
        </a:spcAft>
        <a:buChar char="»"/>
        <a:defRPr sz="2000">
          <a:solidFill>
            <a:srgbClr val="333333"/>
          </a:solidFill>
          <a:latin typeface="+mn-lt"/>
          <a:ea typeface="+mn-ea"/>
        </a:defRPr>
      </a:lvl8pPr>
      <a:lvl9pPr marL="3886200" indent="-228600" algn="l" rtl="0" eaLnBrk="1" fontAlgn="base" hangingPunct="1">
        <a:spcBef>
          <a:spcPct val="20000"/>
        </a:spcBef>
        <a:spcAft>
          <a:spcPct val="0"/>
        </a:spcAft>
        <a:buChar char="»"/>
        <a:defRPr sz="20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ne@adnetonlin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the5stag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altLang="en-US" b="1" dirty="0" smtClean="0"/>
              <a:t>5 Stages: </a:t>
            </a:r>
            <a:br>
              <a:rPr lang="en-US" altLang="en-US" b="1" dirty="0" smtClean="0"/>
            </a:br>
            <a:r>
              <a:rPr lang="en-US" altLang="en-US" b="1" dirty="0" smtClean="0"/>
              <a:t>The Journey of Disability </a:t>
            </a:r>
            <a:r>
              <a:rPr lang="en-US" altLang="en-US" b="1" dirty="0" smtClean="0"/>
              <a:t>Attitudes </a:t>
            </a:r>
            <a:endParaRPr lang="en-US" altLang="en-US" b="1" dirty="0"/>
          </a:p>
        </p:txBody>
      </p:sp>
      <p:sp>
        <p:nvSpPr>
          <p:cNvPr id="2051" name="Rectangle 3"/>
          <p:cNvSpPr>
            <a:spLocks noGrp="1" noChangeArrowheads="1"/>
          </p:cNvSpPr>
          <p:nvPr>
            <p:ph type="subTitle" idx="1"/>
          </p:nvPr>
        </p:nvSpPr>
        <p:spPr>
          <a:xfrm>
            <a:off x="609600" y="4038600"/>
            <a:ext cx="7924800" cy="2209800"/>
          </a:xfrm>
        </p:spPr>
        <p:txBody>
          <a:bodyPr/>
          <a:lstStyle/>
          <a:p>
            <a:pPr algn="ctr"/>
            <a:r>
              <a:rPr lang="en-US" altLang="en-US" b="1" dirty="0" smtClean="0"/>
              <a:t>Christine Guth, ADNet Program Director, </a:t>
            </a:r>
            <a:r>
              <a:rPr lang="en-US" altLang="en-US" b="1" dirty="0" smtClean="0">
                <a:hlinkClick r:id="rId3"/>
              </a:rPr>
              <a:t>christine@adnetonline.org</a:t>
            </a:r>
            <a:r>
              <a:rPr lang="en-US" altLang="en-US" b="1" dirty="0" smtClean="0"/>
              <a:t> </a:t>
            </a:r>
          </a:p>
          <a:p>
            <a:pPr algn="ctr"/>
            <a:r>
              <a:rPr lang="en-US" altLang="en-US" b="1" dirty="0" smtClean="0"/>
              <a:t>Special thanks to Dan Vander Plaats, Director of Advancement, </a:t>
            </a:r>
            <a:r>
              <a:rPr lang="en-US" altLang="en-US" b="1" dirty="0" err="1" smtClean="0"/>
              <a:t>Elim</a:t>
            </a:r>
            <a:r>
              <a:rPr lang="en-US" altLang="en-US" b="1" dirty="0" smtClean="0"/>
              <a:t> Christian Services</a:t>
            </a:r>
            <a:endParaRPr lang="en-US" altLang="en-US" b="1"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1000"/>
                                        <p:tgtEl>
                                          <p:spTgt spid="2051">
                                            <p:txEl>
                                              <p:pRg st="0" end="0"/>
                                            </p:txEl>
                                          </p:spTgt>
                                        </p:tgtEl>
                                      </p:cBhvr>
                                    </p:animEffect>
                                    <p:anim calcmode="lin" valueType="num">
                                      <p:cBhvr>
                                        <p:cTn id="15"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Effect transition="in" filter="fade">
                                      <p:cBhvr>
                                        <p:cTn id="21" dur="1000"/>
                                        <p:tgtEl>
                                          <p:spTgt spid="2051">
                                            <p:txEl>
                                              <p:pRg st="1" end="1"/>
                                            </p:txEl>
                                          </p:spTgt>
                                        </p:tgtEl>
                                      </p:cBhvr>
                                    </p:animEffect>
                                    <p:anim calcmode="lin" valueType="num">
                                      <p:cBhvr>
                                        <p:cTn id="22"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Pity</a:t>
            </a:r>
            <a:endParaRPr lang="en-US" dirty="0"/>
          </a:p>
        </p:txBody>
      </p:sp>
      <p:sp>
        <p:nvSpPr>
          <p:cNvPr id="3" name="Content Placeholder 2"/>
          <p:cNvSpPr>
            <a:spLocks noGrp="1"/>
          </p:cNvSpPr>
          <p:nvPr>
            <p:ph idx="1"/>
          </p:nvPr>
        </p:nvSpPr>
        <p:spPr/>
        <p:txBody>
          <a:bodyPr/>
          <a:lstStyle/>
          <a:p>
            <a:r>
              <a:rPr lang="en-US" dirty="0"/>
              <a:t>People with disabilities are needy </a:t>
            </a:r>
            <a:r>
              <a:rPr lang="en-US" dirty="0" smtClean="0"/>
              <a:t>and I </a:t>
            </a:r>
            <a:r>
              <a:rPr lang="en-US" dirty="0"/>
              <a:t>feel sorry for them. </a:t>
            </a:r>
            <a:endParaRPr lang="en-US" dirty="0" smtClean="0"/>
          </a:p>
          <a:p>
            <a:r>
              <a:rPr lang="en-US" dirty="0" smtClean="0"/>
              <a:t>Someone </a:t>
            </a:r>
            <a:r>
              <a:rPr lang="en-US" dirty="0"/>
              <a:t>should help them and give their lives meaning. </a:t>
            </a:r>
            <a:endParaRPr lang="en-US" dirty="0" smtClean="0"/>
          </a:p>
          <a:p>
            <a:r>
              <a:rPr lang="en-US" dirty="0" smtClean="0"/>
              <a:t>But</a:t>
            </a:r>
            <a:r>
              <a:rPr lang="en-US" dirty="0"/>
              <a:t>, thank God, no one in my family has a disability.</a:t>
            </a:r>
          </a:p>
        </p:txBody>
      </p:sp>
    </p:spTree>
    <p:extLst>
      <p:ext uri="{BB962C8B-B14F-4D97-AF65-F5344CB8AC3E}">
        <p14:creationId xmlns:p14="http://schemas.microsoft.com/office/powerpoint/2010/main" val="41209503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Pity	</a:t>
            </a:r>
            <a:endParaRPr lang="en-US" dirty="0"/>
          </a:p>
        </p:txBody>
      </p:sp>
      <p:sp>
        <p:nvSpPr>
          <p:cNvPr id="3" name="Content Placeholder 2"/>
          <p:cNvSpPr>
            <a:spLocks noGrp="1"/>
          </p:cNvSpPr>
          <p:nvPr>
            <p:ph sz="half" idx="1"/>
          </p:nvPr>
        </p:nvSpPr>
        <p:spPr/>
        <p:txBody>
          <a:bodyPr/>
          <a:lstStyle/>
          <a:p>
            <a:r>
              <a:rPr lang="en-US" dirty="0" smtClean="0"/>
              <a:t>For he delivers the needy when they call, the poor and those who have no helper. He has pity on the weak and the needy, and saves the lives of the needy. Psalm 72:12-13</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0100" y="1600200"/>
            <a:ext cx="4543986" cy="3017490"/>
          </a:xfrm>
        </p:spPr>
      </p:pic>
      <p:sp>
        <p:nvSpPr>
          <p:cNvPr id="7" name="TextBox 6"/>
          <p:cNvSpPr txBox="1"/>
          <p:nvPr/>
        </p:nvSpPr>
        <p:spPr>
          <a:xfrm>
            <a:off x="4724400" y="4630579"/>
            <a:ext cx="3810000" cy="246221"/>
          </a:xfrm>
          <a:prstGeom prst="rect">
            <a:avLst/>
          </a:prstGeom>
          <a:noFill/>
        </p:spPr>
        <p:txBody>
          <a:bodyPr wrap="square" rtlCol="0">
            <a:spAutoFit/>
          </a:bodyPr>
          <a:lstStyle/>
          <a:p>
            <a:r>
              <a:rPr lang="en-US" sz="1000" dirty="0"/>
              <a:t>http://en.wikipedia.org/wiki/File:Helping_the_homeless.jpg</a:t>
            </a:r>
          </a:p>
        </p:txBody>
      </p:sp>
    </p:spTree>
    <p:extLst>
      <p:ext uri="{BB962C8B-B14F-4D97-AF65-F5344CB8AC3E}">
        <p14:creationId xmlns:p14="http://schemas.microsoft.com/office/powerpoint/2010/main" val="4377523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Care</a:t>
            </a:r>
            <a:endParaRPr lang="en-US" dirty="0"/>
          </a:p>
        </p:txBody>
      </p:sp>
      <p:sp>
        <p:nvSpPr>
          <p:cNvPr id="3" name="Content Placeholder 2"/>
          <p:cNvSpPr>
            <a:spLocks noGrp="1"/>
          </p:cNvSpPr>
          <p:nvPr>
            <p:ph idx="1"/>
          </p:nvPr>
        </p:nvSpPr>
        <p:spPr/>
        <p:txBody>
          <a:bodyPr/>
          <a:lstStyle/>
          <a:p>
            <a:r>
              <a:rPr lang="en-US" dirty="0"/>
              <a:t>Like me, people with disabilities were created in God’s image; for this reason their lives have value</a:t>
            </a:r>
            <a:r>
              <a:rPr lang="en-US" dirty="0" smtClean="0"/>
              <a:t>.</a:t>
            </a:r>
          </a:p>
          <a:p>
            <a:r>
              <a:rPr lang="en-US" dirty="0" smtClean="0"/>
              <a:t>I </a:t>
            </a:r>
            <a:r>
              <a:rPr lang="en-US" dirty="0"/>
              <a:t>hope that someone will take the time to show them God’s love. </a:t>
            </a:r>
            <a:endParaRPr lang="en-US" dirty="0" smtClean="0"/>
          </a:p>
          <a:p>
            <a:r>
              <a:rPr lang="en-US" dirty="0" smtClean="0"/>
              <a:t>I will happily support such </a:t>
            </a:r>
            <a:r>
              <a:rPr lang="en-US" dirty="0"/>
              <a:t>an effort.</a:t>
            </a:r>
          </a:p>
        </p:txBody>
      </p:sp>
    </p:spTree>
    <p:extLst>
      <p:ext uri="{BB962C8B-B14F-4D97-AF65-F5344CB8AC3E}">
        <p14:creationId xmlns:p14="http://schemas.microsoft.com/office/powerpoint/2010/main" val="3755378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Care</a:t>
            </a:r>
            <a:endParaRPr lang="en-US" dirty="0"/>
          </a:p>
        </p:txBody>
      </p:sp>
      <p:sp>
        <p:nvSpPr>
          <p:cNvPr id="3" name="Content Placeholder 2"/>
          <p:cNvSpPr>
            <a:spLocks noGrp="1"/>
          </p:cNvSpPr>
          <p:nvPr>
            <p:ph sz="half" idx="1"/>
          </p:nvPr>
        </p:nvSpPr>
        <p:spPr/>
        <p:txBody>
          <a:bodyPr/>
          <a:lstStyle/>
          <a:p>
            <a:r>
              <a:rPr lang="en-US" dirty="0" smtClean="0"/>
              <a:t>“Truly I tell you, just as you did it to one of the least of these who are members of my family, you did it to me.”' Matt. 25:40</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62200"/>
            <a:ext cx="3924300" cy="2397502"/>
          </a:xfrm>
        </p:spPr>
      </p:pic>
    </p:spTree>
    <p:extLst>
      <p:ext uri="{BB962C8B-B14F-4D97-AF65-F5344CB8AC3E}">
        <p14:creationId xmlns:p14="http://schemas.microsoft.com/office/powerpoint/2010/main" val="8881525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Friendship</a:t>
            </a:r>
            <a:endParaRPr lang="en-US" dirty="0"/>
          </a:p>
        </p:txBody>
      </p:sp>
      <p:sp>
        <p:nvSpPr>
          <p:cNvPr id="3" name="Content Placeholder 2"/>
          <p:cNvSpPr>
            <a:spLocks noGrp="1"/>
          </p:cNvSpPr>
          <p:nvPr>
            <p:ph idx="1"/>
          </p:nvPr>
        </p:nvSpPr>
        <p:spPr/>
        <p:txBody>
          <a:bodyPr/>
          <a:lstStyle/>
          <a:p>
            <a:r>
              <a:rPr lang="en-US" sz="2800" dirty="0"/>
              <a:t>I have come to know and spend time with a friend who has a disability.  </a:t>
            </a:r>
            <a:endParaRPr lang="en-US" sz="2800" dirty="0" smtClean="0"/>
          </a:p>
          <a:p>
            <a:r>
              <a:rPr lang="en-US" sz="2800" dirty="0" smtClean="0"/>
              <a:t>My </a:t>
            </a:r>
            <a:r>
              <a:rPr lang="en-US" sz="2800" dirty="0"/>
              <a:t>friend has value in God’s sight, but also in mine. </a:t>
            </a:r>
            <a:endParaRPr lang="en-US" sz="2800" dirty="0" smtClean="0"/>
          </a:p>
          <a:p>
            <a:r>
              <a:rPr lang="en-US" sz="2800" dirty="0" smtClean="0"/>
              <a:t>My </a:t>
            </a:r>
            <a:r>
              <a:rPr lang="en-US" sz="2800" dirty="0"/>
              <a:t>life is better for knowing my friend, and she has blessed me as much as I have helped her. </a:t>
            </a:r>
            <a:endParaRPr lang="en-US" sz="2800" dirty="0" smtClean="0"/>
          </a:p>
          <a:p>
            <a:r>
              <a:rPr lang="en-US" sz="2800" dirty="0" smtClean="0"/>
              <a:t>I </a:t>
            </a:r>
            <a:r>
              <a:rPr lang="en-US" sz="2800" dirty="0"/>
              <a:t>am learning to accept and love my own limitations.</a:t>
            </a:r>
          </a:p>
          <a:p>
            <a:endParaRPr lang="en-US" dirty="0"/>
          </a:p>
        </p:txBody>
      </p:sp>
    </p:spTree>
    <p:extLst>
      <p:ext uri="{BB962C8B-B14F-4D97-AF65-F5344CB8AC3E}">
        <p14:creationId xmlns:p14="http://schemas.microsoft.com/office/powerpoint/2010/main" val="36197143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Friendship</a:t>
            </a:r>
            <a:endParaRPr lang="en-US" dirty="0"/>
          </a:p>
        </p:txBody>
      </p:sp>
      <p:sp>
        <p:nvSpPr>
          <p:cNvPr id="3" name="Content Placeholder 2"/>
          <p:cNvSpPr>
            <a:spLocks noGrp="1"/>
          </p:cNvSpPr>
          <p:nvPr>
            <p:ph sz="half" idx="1"/>
          </p:nvPr>
        </p:nvSpPr>
        <p:spPr>
          <a:xfrm>
            <a:off x="533400" y="1295400"/>
            <a:ext cx="4343400" cy="4038600"/>
          </a:xfrm>
        </p:spPr>
        <p:txBody>
          <a:bodyPr/>
          <a:lstStyle/>
          <a:p>
            <a:r>
              <a:rPr lang="en-US" sz="2400" dirty="0" smtClean="0"/>
              <a:t>God chose what is foolish in the world to shame the wise; God chose what is weak in the world to shame the strong. </a:t>
            </a:r>
            <a:r>
              <a:rPr lang="en-US" sz="2400" dirty="0" smtClean="0"/>
              <a:t>1 </a:t>
            </a:r>
            <a:r>
              <a:rPr lang="en-US" sz="2400" dirty="0" smtClean="0"/>
              <a:t>Cor. </a:t>
            </a:r>
            <a:r>
              <a:rPr lang="en-US" sz="2400" dirty="0" smtClean="0"/>
              <a:t>1:27</a:t>
            </a:r>
          </a:p>
          <a:p>
            <a:r>
              <a:rPr lang="en-US" sz="2400" dirty="0" smtClean="0"/>
              <a:t>No one has greater love than this, to lay down one's life for one's friends. I do not call you servants any longer…but I have called  you friends. John 15:13, 15</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4702" y="1844095"/>
            <a:ext cx="3639698" cy="2727905"/>
          </a:xfrm>
        </p:spPr>
      </p:pic>
    </p:spTree>
    <p:extLst>
      <p:ext uri="{BB962C8B-B14F-4D97-AF65-F5344CB8AC3E}">
        <p14:creationId xmlns:p14="http://schemas.microsoft.com/office/powerpoint/2010/main" val="3746539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5: Co-Laborers</a:t>
            </a:r>
            <a:endParaRPr lang="en-US" dirty="0"/>
          </a:p>
        </p:txBody>
      </p:sp>
      <p:sp>
        <p:nvSpPr>
          <p:cNvPr id="3" name="Content Placeholder 2"/>
          <p:cNvSpPr>
            <a:spLocks noGrp="1"/>
          </p:cNvSpPr>
          <p:nvPr>
            <p:ph sz="half" idx="1"/>
          </p:nvPr>
        </p:nvSpPr>
        <p:spPr>
          <a:xfrm>
            <a:off x="533400" y="1066800"/>
            <a:ext cx="3924300" cy="4267200"/>
          </a:xfrm>
        </p:spPr>
        <p:txBody>
          <a:bodyPr/>
          <a:lstStyle/>
          <a:p>
            <a:r>
              <a:rPr lang="en-US" sz="2400" dirty="0"/>
              <a:t>People with disabilities are co-laborers in God’s kingdom, sharing ministry gifts needed </a:t>
            </a:r>
            <a:r>
              <a:rPr lang="en-US" sz="2400" dirty="0" smtClean="0"/>
              <a:t>by </a:t>
            </a:r>
            <a:r>
              <a:rPr lang="en-US" sz="2400" dirty="0"/>
              <a:t>the body of Christ. </a:t>
            </a:r>
            <a:endParaRPr lang="en-US" sz="2400" dirty="0" smtClean="0"/>
          </a:p>
          <a:p>
            <a:r>
              <a:rPr lang="en-US" sz="2400" dirty="0" smtClean="0"/>
              <a:t>Together</a:t>
            </a:r>
            <a:r>
              <a:rPr lang="en-US" sz="2400" dirty="0"/>
              <a:t>, we who live with disabilities and we who have no apparent disability are encouraging and equipping each other in every good work.</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0100" y="1595390"/>
            <a:ext cx="3924300" cy="3438619"/>
          </a:xfrm>
        </p:spPr>
      </p:pic>
    </p:spTree>
    <p:extLst>
      <p:ext uri="{BB962C8B-B14F-4D97-AF65-F5344CB8AC3E}">
        <p14:creationId xmlns:p14="http://schemas.microsoft.com/office/powerpoint/2010/main" val="25869540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5: Co-Laborers</a:t>
            </a:r>
            <a:endParaRPr lang="en-US" dirty="0"/>
          </a:p>
        </p:txBody>
      </p:sp>
      <p:sp>
        <p:nvSpPr>
          <p:cNvPr id="3" name="Content Placeholder 2"/>
          <p:cNvSpPr>
            <a:spLocks noGrp="1"/>
          </p:cNvSpPr>
          <p:nvPr>
            <p:ph sz="half" idx="1"/>
          </p:nvPr>
        </p:nvSpPr>
        <p:spPr/>
        <p:txBody>
          <a:bodyPr/>
          <a:lstStyle/>
          <a:p>
            <a:r>
              <a:rPr lang="en-US" dirty="0" smtClean="0"/>
              <a:t>Jesus answered, "Neither this man nor his parents sinned; he was born blind so that God's works might be revealed in him.” John 9:3</a:t>
            </a:r>
            <a:endParaRPr lang="en-US" dirty="0"/>
          </a:p>
        </p:txBody>
      </p:sp>
      <p:sp>
        <p:nvSpPr>
          <p:cNvPr id="10" name="Content Placeholder 9"/>
          <p:cNvSpPr>
            <a:spLocks noGrp="1"/>
          </p:cNvSpPr>
          <p:nvPr>
            <p:ph sz="half" idx="2"/>
          </p:nvPr>
        </p:nvSpPr>
        <p:spPr>
          <a:xfrm>
            <a:off x="5120640" y="5105400"/>
            <a:ext cx="3886200" cy="381000"/>
          </a:xfrm>
        </p:spPr>
        <p:txBody>
          <a:bodyPr/>
          <a:lstStyle/>
          <a:p>
            <a:pPr marL="0" indent="0">
              <a:buNone/>
            </a:pPr>
            <a:r>
              <a:rPr lang="en-US" sz="800" dirty="0"/>
              <a:t>http://en.wikipedia.org/wiki/File:La_curacion_del_ciego_El_Greco_Dresde.jpg</a:t>
            </a:r>
          </a:p>
        </p:txBody>
      </p:sp>
      <p:pic>
        <p:nvPicPr>
          <p:cNvPr id="2050" name="Picture 2" descr="http://upload.wikimedia.org/wikipedia/commons/thumb/6/63/La_curacion_del_ciego_El_Greco_Dresde.jpg/781px-La_curacion_del_ciego_El_Greco_Dres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634796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28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am I on the journey?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668" y="1295400"/>
            <a:ext cx="9251667" cy="7152291"/>
          </a:xfrm>
        </p:spPr>
      </p:pic>
    </p:spTree>
    <p:extLst>
      <p:ext uri="{BB962C8B-B14F-4D97-AF65-F5344CB8AC3E}">
        <p14:creationId xmlns:p14="http://schemas.microsoft.com/office/powerpoint/2010/main" val="33903725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reminders</a:t>
            </a:r>
            <a:endParaRPr lang="en-US" dirty="0"/>
          </a:p>
        </p:txBody>
      </p:sp>
      <p:sp>
        <p:nvSpPr>
          <p:cNvPr id="3" name="Content Placeholder 2"/>
          <p:cNvSpPr>
            <a:spLocks noGrp="1"/>
          </p:cNvSpPr>
          <p:nvPr>
            <p:ph idx="1"/>
          </p:nvPr>
        </p:nvSpPr>
        <p:spPr/>
        <p:txBody>
          <a:bodyPr/>
          <a:lstStyle/>
          <a:p>
            <a:r>
              <a:rPr lang="en-US" kern="1200" dirty="0" smtClean="0">
                <a:solidFill>
                  <a:schemeClr val="tx1"/>
                </a:solidFill>
                <a:latin typeface="Arial" charset="0"/>
              </a:rPr>
              <a:t>Each </a:t>
            </a:r>
            <a:r>
              <a:rPr lang="en-US" kern="1200" dirty="0">
                <a:solidFill>
                  <a:schemeClr val="tx1"/>
                </a:solidFill>
                <a:latin typeface="Arial" charset="0"/>
              </a:rPr>
              <a:t>stage holds an invitation to move to the </a:t>
            </a:r>
            <a:r>
              <a:rPr lang="en-US" kern="1200" dirty="0" smtClean="0">
                <a:solidFill>
                  <a:schemeClr val="tx1"/>
                </a:solidFill>
                <a:latin typeface="Arial" charset="0"/>
              </a:rPr>
              <a:t>next</a:t>
            </a:r>
          </a:p>
          <a:p>
            <a:r>
              <a:rPr lang="en-US" kern="1200" dirty="0" smtClean="0">
                <a:solidFill>
                  <a:schemeClr val="tx1"/>
                </a:solidFill>
                <a:latin typeface="Arial" charset="0"/>
              </a:rPr>
              <a:t>Change comes from engaging </a:t>
            </a:r>
            <a:r>
              <a:rPr lang="en-US" kern="1200" dirty="0">
                <a:solidFill>
                  <a:schemeClr val="tx1"/>
                </a:solidFill>
                <a:latin typeface="Arial" charset="0"/>
              </a:rPr>
              <a:t>someone with </a:t>
            </a:r>
            <a:r>
              <a:rPr lang="en-US" kern="1200" dirty="0" smtClean="0">
                <a:solidFill>
                  <a:schemeClr val="tx1"/>
                </a:solidFill>
                <a:latin typeface="Arial" charset="0"/>
              </a:rPr>
              <a:t>disabilities</a:t>
            </a:r>
          </a:p>
          <a:p>
            <a:r>
              <a:rPr lang="en-US" kern="1200" dirty="0" smtClean="0">
                <a:solidFill>
                  <a:schemeClr val="tx1"/>
                </a:solidFill>
                <a:latin typeface="Arial" charset="0"/>
              </a:rPr>
              <a:t>Our </a:t>
            </a:r>
            <a:r>
              <a:rPr lang="en-US" kern="1200" dirty="0">
                <a:solidFill>
                  <a:schemeClr val="tx1"/>
                </a:solidFill>
                <a:latin typeface="Arial" charset="0"/>
              </a:rPr>
              <a:t>value lies in God's love for us and our place in God’s redemptive plan</a:t>
            </a:r>
            <a:endParaRPr lang="en-US" dirty="0"/>
          </a:p>
        </p:txBody>
      </p:sp>
    </p:spTree>
    <p:extLst>
      <p:ext uri="{BB962C8B-B14F-4D97-AF65-F5344CB8AC3E}">
        <p14:creationId xmlns:p14="http://schemas.microsoft.com/office/powerpoint/2010/main" val="5919949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2800" dirty="0"/>
              <a:t>What </a:t>
            </a:r>
            <a:r>
              <a:rPr lang="en-US" altLang="en-US" sz="2800" dirty="0" smtClean="0"/>
              <a:t>is 5 </a:t>
            </a:r>
            <a:r>
              <a:rPr lang="en-US" altLang="en-US" sz="2800" dirty="0"/>
              <a:t>Stages: The Journey of Disability </a:t>
            </a:r>
            <a:r>
              <a:rPr lang="en-US" altLang="en-US" sz="2800" dirty="0" smtClean="0"/>
              <a:t>Attitudes?</a:t>
            </a:r>
            <a:endParaRPr lang="en-US" dirty="0"/>
          </a:p>
        </p:txBody>
      </p:sp>
      <p:sp>
        <p:nvSpPr>
          <p:cNvPr id="6" name="Content Placeholder 5"/>
          <p:cNvSpPr>
            <a:spLocks noGrp="1"/>
          </p:cNvSpPr>
          <p:nvPr>
            <p:ph sz="half" idx="1"/>
          </p:nvPr>
        </p:nvSpPr>
        <p:spPr>
          <a:xfrm>
            <a:off x="533400" y="1295400"/>
            <a:ext cx="2971800" cy="4038600"/>
          </a:xfrm>
        </p:spPr>
        <p:txBody>
          <a:bodyPr/>
          <a:lstStyle/>
          <a:p>
            <a:r>
              <a:rPr lang="en-US" altLang="en-US" dirty="0" smtClean="0"/>
              <a:t>A one-page tool for sparking congregational conversations about disability attitudes </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1400164"/>
            <a:ext cx="4953000" cy="3829071"/>
          </a:xfrm>
        </p:spPr>
      </p:pic>
    </p:spTree>
    <p:extLst>
      <p:ext uri="{BB962C8B-B14F-4D97-AF65-F5344CB8AC3E}">
        <p14:creationId xmlns:p14="http://schemas.microsoft.com/office/powerpoint/2010/main" val="6059432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where credit is due!</a:t>
            </a:r>
            <a:endParaRPr lang="en-US" dirty="0"/>
          </a:p>
        </p:txBody>
      </p:sp>
      <p:sp>
        <p:nvSpPr>
          <p:cNvPr id="3" name="Content Placeholder 2"/>
          <p:cNvSpPr>
            <a:spLocks noGrp="1"/>
          </p:cNvSpPr>
          <p:nvPr>
            <p:ph idx="1"/>
          </p:nvPr>
        </p:nvSpPr>
        <p:spPr/>
        <p:txBody>
          <a:bodyPr/>
          <a:lstStyle/>
          <a:p>
            <a:r>
              <a:rPr lang="en-US" dirty="0"/>
              <a:t>Adapted with permission from </a:t>
            </a:r>
            <a:r>
              <a:rPr lang="en-US" i="1" dirty="0"/>
              <a:t>5 Stages: The Journey of Disability Attitudes</a:t>
            </a:r>
            <a:r>
              <a:rPr lang="en-US" dirty="0"/>
              <a:t> © 2013, </a:t>
            </a:r>
            <a:r>
              <a:rPr lang="en-US" dirty="0" err="1"/>
              <a:t>Elim</a:t>
            </a:r>
            <a:r>
              <a:rPr lang="en-US" dirty="0"/>
              <a:t> Christian Services and Dan Vander Plaats</a:t>
            </a:r>
            <a:r>
              <a:rPr lang="en-US" dirty="0" smtClean="0"/>
              <a:t>.</a:t>
            </a:r>
          </a:p>
          <a:p>
            <a:r>
              <a:rPr lang="en-US" dirty="0" smtClean="0"/>
              <a:t>Visit the 5 </a:t>
            </a:r>
            <a:r>
              <a:rPr lang="en-US" dirty="0"/>
              <a:t>Stages </a:t>
            </a:r>
            <a:r>
              <a:rPr lang="en-US" dirty="0" smtClean="0"/>
              <a:t>website to learn more: </a:t>
            </a:r>
            <a:r>
              <a:rPr lang="en-US" u="sng" dirty="0" smtClean="0">
                <a:hlinkClick r:id="rId2"/>
              </a:rPr>
              <a:t>www.the5stages.com</a:t>
            </a:r>
            <a:endParaRPr lang="en-US" u="sng" dirty="0" smtClean="0"/>
          </a:p>
          <a:p>
            <a:pPr marL="457200" lvl="1" indent="0">
              <a:buNone/>
            </a:pPr>
            <a:endParaRPr lang="en-US" dirty="0"/>
          </a:p>
          <a:p>
            <a:endParaRPr lang="en-US" dirty="0"/>
          </a:p>
        </p:txBody>
      </p:sp>
    </p:spTree>
    <p:extLst>
      <p:ext uri="{BB962C8B-B14F-4D97-AF65-F5344CB8AC3E}">
        <p14:creationId xmlns:p14="http://schemas.microsoft.com/office/powerpoint/2010/main" val="14293308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altLang="en-US" sz="2800" dirty="0" smtClean="0"/>
              <a:t>What is 5 Stages: The Journey of Disability </a:t>
            </a:r>
            <a:r>
              <a:rPr lang="en-US" altLang="en-US" sz="2800" dirty="0" smtClean="0"/>
              <a:t>Attitudes?</a:t>
            </a:r>
            <a:endParaRPr lang="en-US" altLang="en-US" sz="2800" dirty="0"/>
          </a:p>
        </p:txBody>
      </p:sp>
      <p:sp>
        <p:nvSpPr>
          <p:cNvPr id="9224" name="Rectangle 8"/>
          <p:cNvSpPr>
            <a:spLocks noGrp="1" noChangeArrowheads="1"/>
          </p:cNvSpPr>
          <p:nvPr>
            <p:ph sz="half" idx="1"/>
          </p:nvPr>
        </p:nvSpPr>
        <p:spPr>
          <a:xfrm>
            <a:off x="533400" y="1295400"/>
            <a:ext cx="4876800" cy="4038600"/>
          </a:xfrm>
        </p:spPr>
        <p:txBody>
          <a:bodyPr/>
          <a:lstStyle/>
          <a:p>
            <a:r>
              <a:rPr lang="en-US" altLang="en-US" dirty="0" smtClean="0"/>
              <a:t>A spectrum that shows us how our we can grow and change in our attitudes toward people with disabilities</a:t>
            </a:r>
          </a:p>
          <a:p>
            <a:r>
              <a:rPr lang="en-US" altLang="en-US" dirty="0" smtClean="0"/>
              <a:t>Originated by Dan Vander Plaats of </a:t>
            </a:r>
            <a:r>
              <a:rPr lang="en-US" altLang="en-US" dirty="0" err="1" smtClean="0"/>
              <a:t>Elim</a:t>
            </a:r>
            <a:r>
              <a:rPr lang="en-US" altLang="en-US" dirty="0" smtClean="0"/>
              <a:t> Christian Services</a:t>
            </a:r>
          </a:p>
        </p:txBody>
      </p:sp>
      <p:pic>
        <p:nvPicPr>
          <p:cNvPr id="3"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801" r="-26798"/>
          <a:stretch/>
        </p:blipFill>
        <p:spPr>
          <a:xfrm>
            <a:off x="5867400" y="2209800"/>
            <a:ext cx="2706624" cy="2819400"/>
          </a:xfr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4">
                                            <p:txEl>
                                              <p:pRg st="0" end="0"/>
                                            </p:txEl>
                                          </p:spTgt>
                                        </p:tgtEl>
                                        <p:attrNameLst>
                                          <p:attrName>style.visibility</p:attrName>
                                        </p:attrNameLst>
                                      </p:cBhvr>
                                      <p:to>
                                        <p:strVal val="visible"/>
                                      </p:to>
                                    </p:set>
                                    <p:animEffect transition="in" filter="fade">
                                      <p:cBhvr>
                                        <p:cTn id="14" dur="1000"/>
                                        <p:tgtEl>
                                          <p:spTgt spid="9224">
                                            <p:txEl>
                                              <p:pRg st="0" end="0"/>
                                            </p:txEl>
                                          </p:spTgt>
                                        </p:tgtEl>
                                      </p:cBhvr>
                                    </p:animEffect>
                                    <p:anim calcmode="lin" valueType="num">
                                      <p:cBhvr>
                                        <p:cTn id="15" dur="1000" fill="hold"/>
                                        <p:tgtEl>
                                          <p:spTgt spid="92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4">
                                            <p:txEl>
                                              <p:pRg st="1" end="1"/>
                                            </p:txEl>
                                          </p:spTgt>
                                        </p:tgtEl>
                                        <p:attrNameLst>
                                          <p:attrName>style.visibility</p:attrName>
                                        </p:attrNameLst>
                                      </p:cBhvr>
                                      <p:to>
                                        <p:strVal val="visible"/>
                                      </p:to>
                                    </p:set>
                                    <p:animEffect transition="in" filter="fade">
                                      <p:cBhvr>
                                        <p:cTn id="21" dur="1000"/>
                                        <p:tgtEl>
                                          <p:spTgt spid="9224">
                                            <p:txEl>
                                              <p:pRg st="1" end="1"/>
                                            </p:txEl>
                                          </p:spTgt>
                                        </p:tgtEl>
                                      </p:cBhvr>
                                    </p:animEffect>
                                    <p:anim calcmode="lin" valueType="num">
                                      <p:cBhvr>
                                        <p:cTn id="22" dur="1000" fill="hold"/>
                                        <p:tgtEl>
                                          <p:spTgt spid="92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2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a:t>What </a:t>
            </a:r>
            <a:r>
              <a:rPr lang="en-US" dirty="0" smtClean="0"/>
              <a:t>we think </a:t>
            </a:r>
            <a:r>
              <a:rPr lang="en-US" dirty="0"/>
              <a:t>about disability has a lot to say about what </a:t>
            </a:r>
            <a:r>
              <a:rPr lang="en-US" dirty="0" smtClean="0"/>
              <a:t>we think </a:t>
            </a:r>
            <a:r>
              <a:rPr lang="en-US" dirty="0"/>
              <a:t>about God.</a:t>
            </a:r>
            <a:endParaRPr lang="en-US" dirty="0" smtClean="0"/>
          </a:p>
          <a:p>
            <a:pPr marL="514350" indent="-514350">
              <a:buFont typeface="+mj-lt"/>
              <a:buAutoNum type="arabicPeriod"/>
            </a:pPr>
            <a:r>
              <a:rPr lang="en-US" dirty="0" smtClean="0"/>
              <a:t>Our attitudes </a:t>
            </a:r>
            <a:r>
              <a:rPr lang="en-US" dirty="0"/>
              <a:t>toward people with disabilities </a:t>
            </a:r>
            <a:r>
              <a:rPr lang="en-US" dirty="0" smtClean="0"/>
              <a:t>may change </a:t>
            </a:r>
            <a:r>
              <a:rPr lang="en-US" dirty="0"/>
              <a:t>over time. </a:t>
            </a:r>
            <a:endParaRPr lang="en-US" dirty="0" smtClean="0"/>
          </a:p>
        </p:txBody>
      </p:sp>
    </p:spTree>
    <p:extLst>
      <p:ext uri="{BB962C8B-B14F-4D97-AF65-F5344CB8AC3E}">
        <p14:creationId xmlns:p14="http://schemas.microsoft.com/office/powerpoint/2010/main" val="18618387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t>We can recognize these stages in the biblical stories of God’s people</a:t>
            </a:r>
          </a:p>
          <a:p>
            <a:pPr marL="514350" indent="-514350">
              <a:buFont typeface="+mj-lt"/>
              <a:buAutoNum type="arabicPeriod" startAt="3"/>
            </a:pPr>
            <a:r>
              <a:rPr lang="en-US" dirty="0"/>
              <a:t>If we find ourselves in one of the first four stages, another stage in the journey invites us forward</a:t>
            </a:r>
            <a:r>
              <a:rPr lang="en-US" dirty="0" smtClean="0"/>
              <a:t>.</a:t>
            </a:r>
          </a:p>
          <a:p>
            <a:pPr marL="514350" indent="-514350">
              <a:buFont typeface="+mj-lt"/>
              <a:buAutoNum type="arabicPeriod" startAt="3"/>
            </a:pPr>
            <a:endParaRPr lang="en-US" dirty="0"/>
          </a:p>
          <a:p>
            <a:endParaRPr lang="en-US" dirty="0"/>
          </a:p>
        </p:txBody>
      </p:sp>
    </p:spTree>
    <p:extLst>
      <p:ext uri="{BB962C8B-B14F-4D97-AF65-F5344CB8AC3E}">
        <p14:creationId xmlns:p14="http://schemas.microsoft.com/office/powerpoint/2010/main" val="15533896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startAt="3"/>
            </a:pPr>
            <a:r>
              <a:rPr lang="en-US" dirty="0" smtClean="0"/>
              <a:t>When </a:t>
            </a:r>
            <a:r>
              <a:rPr lang="en-US" dirty="0"/>
              <a:t>we want to move to the next stage, spending time with someone who has a disa­bility is vital.</a:t>
            </a:r>
          </a:p>
          <a:p>
            <a:pPr marL="514350" indent="-514350">
              <a:buFont typeface="+mj-lt"/>
              <a:buAutoNum type="arabicPeriod" startAt="3"/>
            </a:pP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0100" y="1686151"/>
            <a:ext cx="3924300" cy="3257097"/>
          </a:xfrm>
        </p:spPr>
      </p:pic>
    </p:spTree>
    <p:extLst>
      <p:ext uri="{BB962C8B-B14F-4D97-AF65-F5344CB8AC3E}">
        <p14:creationId xmlns:p14="http://schemas.microsoft.com/office/powerpoint/2010/main" val="33414431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6"/>
            </a:pPr>
            <a:r>
              <a:rPr lang="en-US" dirty="0" smtClean="0"/>
              <a:t>Each </a:t>
            </a:r>
            <a:r>
              <a:rPr lang="en-US" dirty="0" smtClean="0"/>
              <a:t>progressive stage </a:t>
            </a:r>
            <a:r>
              <a:rPr lang="en-US" dirty="0"/>
              <a:t>teaches more about the true </a:t>
            </a:r>
            <a:r>
              <a:rPr lang="en-US" dirty="0" smtClean="0"/>
              <a:t>source </a:t>
            </a:r>
            <a:r>
              <a:rPr lang="en-US" dirty="0"/>
              <a:t>of our </a:t>
            </a:r>
            <a:r>
              <a:rPr lang="en-US" dirty="0" smtClean="0"/>
              <a:t>value.</a:t>
            </a:r>
          </a:p>
          <a:p>
            <a:pPr marL="514350" indent="-514350">
              <a:buFont typeface="+mj-lt"/>
              <a:buAutoNum type="arabicPeriod" startAt="6"/>
            </a:pPr>
            <a:r>
              <a:rPr lang="en-US" dirty="0"/>
              <a:t>We don’t get our value from </a:t>
            </a:r>
            <a:r>
              <a:rPr lang="en-US" dirty="0" smtClean="0"/>
              <a:t>our accomplishments </a:t>
            </a:r>
            <a:r>
              <a:rPr lang="en-US" dirty="0"/>
              <a:t>or from our disability, but from </a:t>
            </a:r>
            <a:r>
              <a:rPr lang="en-US" dirty="0" smtClean="0"/>
              <a:t>God.</a:t>
            </a:r>
            <a:endParaRPr lang="en-US" dirty="0"/>
          </a:p>
        </p:txBody>
      </p:sp>
    </p:spTree>
    <p:extLst>
      <p:ext uri="{BB962C8B-B14F-4D97-AF65-F5344CB8AC3E}">
        <p14:creationId xmlns:p14="http://schemas.microsoft.com/office/powerpoint/2010/main" val="4418816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Ignorance</a:t>
            </a:r>
            <a:endParaRPr lang="en-US" dirty="0"/>
          </a:p>
        </p:txBody>
      </p:sp>
      <p:sp>
        <p:nvSpPr>
          <p:cNvPr id="3" name="Content Placeholder 2"/>
          <p:cNvSpPr>
            <a:spLocks noGrp="1"/>
          </p:cNvSpPr>
          <p:nvPr>
            <p:ph idx="1"/>
          </p:nvPr>
        </p:nvSpPr>
        <p:spPr/>
        <p:txBody>
          <a:bodyPr/>
          <a:lstStyle/>
          <a:p>
            <a:r>
              <a:rPr lang="en-US" sz="2800" dirty="0"/>
              <a:t>People have disabilities because they lack faith or they are being punished for sin. </a:t>
            </a:r>
            <a:endParaRPr lang="en-US" sz="2800" dirty="0" smtClean="0"/>
          </a:p>
          <a:p>
            <a:r>
              <a:rPr lang="en-US" sz="2800" dirty="0" smtClean="0"/>
              <a:t>I don’t know anyone with a disability.</a:t>
            </a:r>
          </a:p>
          <a:p>
            <a:r>
              <a:rPr lang="en-US" sz="2800" dirty="0" smtClean="0"/>
              <a:t>I </a:t>
            </a:r>
            <a:r>
              <a:rPr lang="en-US" sz="2800" dirty="0"/>
              <a:t>am uncomfortable around people with disabilities and try to avoid them. </a:t>
            </a:r>
            <a:endParaRPr lang="en-US" sz="2800" dirty="0" smtClean="0"/>
          </a:p>
          <a:p>
            <a:r>
              <a:rPr lang="en-US" sz="2800" dirty="0" smtClean="0"/>
              <a:t>They </a:t>
            </a:r>
            <a:r>
              <a:rPr lang="en-US" sz="2800" dirty="0"/>
              <a:t>are not my responsibility</a:t>
            </a:r>
            <a:r>
              <a:rPr lang="en-US" sz="2800" dirty="0" smtClean="0"/>
              <a:t>.</a:t>
            </a:r>
          </a:p>
          <a:p>
            <a:r>
              <a:rPr lang="en-US" sz="2800" dirty="0" smtClean="0"/>
              <a:t>I see no reason to change.</a:t>
            </a:r>
          </a:p>
          <a:p>
            <a:endParaRPr lang="en-US" sz="2400" dirty="0"/>
          </a:p>
          <a:p>
            <a:pPr marL="0" indent="0">
              <a:buNone/>
            </a:pPr>
            <a:endParaRPr lang="en-US" dirty="0"/>
          </a:p>
        </p:txBody>
      </p:sp>
    </p:spTree>
    <p:extLst>
      <p:ext uri="{BB962C8B-B14F-4D97-AF65-F5344CB8AC3E}">
        <p14:creationId xmlns:p14="http://schemas.microsoft.com/office/powerpoint/2010/main" val="18151115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Ignorance</a:t>
            </a:r>
            <a:endParaRPr lang="en-US" dirty="0"/>
          </a:p>
        </p:txBody>
      </p:sp>
      <p:sp>
        <p:nvSpPr>
          <p:cNvPr id="3" name="Content Placeholder 2"/>
          <p:cNvSpPr>
            <a:spLocks noGrp="1"/>
          </p:cNvSpPr>
          <p:nvPr>
            <p:ph sz="half" idx="1"/>
          </p:nvPr>
        </p:nvSpPr>
        <p:spPr>
          <a:xfrm>
            <a:off x="533400" y="990600"/>
            <a:ext cx="5257800" cy="4343400"/>
          </a:xfrm>
        </p:spPr>
        <p:txBody>
          <a:bodyPr/>
          <a:lstStyle/>
          <a:p>
            <a:r>
              <a:rPr lang="en-US" sz="2800" dirty="0" smtClean="0"/>
              <a:t>Two blind men were sitting by the roadside. When they heard that Jesus was passing by, they shouted, "Lord, have mercy on us, Son of David!" The crowd sternly ordered them to be quiet. </a:t>
            </a:r>
            <a:r>
              <a:rPr lang="en-US" sz="2400" dirty="0" smtClean="0"/>
              <a:t>Matt. </a:t>
            </a:r>
            <a:r>
              <a:rPr lang="en-US" sz="2400" dirty="0" smtClean="0"/>
              <a:t>20:30-31</a:t>
            </a:r>
            <a:endParaRPr lang="en-US" sz="2400" dirty="0" smtClean="0"/>
          </a:p>
          <a:p>
            <a:r>
              <a:rPr lang="en-US" sz="2800" dirty="0" smtClean="0"/>
              <a:t>The </a:t>
            </a:r>
            <a:r>
              <a:rPr lang="en-US" sz="2800" dirty="0"/>
              <a:t>LORD will afflict you with madness, blindness, and confusion of </a:t>
            </a:r>
            <a:r>
              <a:rPr lang="en-US" sz="2800" dirty="0" smtClean="0"/>
              <a:t>mind. </a:t>
            </a:r>
            <a:r>
              <a:rPr lang="en-US" sz="2400" dirty="0" err="1" smtClean="0"/>
              <a:t>Deut</a:t>
            </a:r>
            <a:r>
              <a:rPr lang="en-US" sz="2400" dirty="0" smtClean="0"/>
              <a:t> 28:28 </a:t>
            </a:r>
            <a:endParaRPr lang="en-US" sz="2400" dirty="0"/>
          </a:p>
        </p:txBody>
      </p:sp>
      <p:pic>
        <p:nvPicPr>
          <p:cNvPr id="1028" name="Picture 4" descr="http://farm1.staticflickr.com/175/416133079_3102b1513a_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4191000" cy="4208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5181600"/>
            <a:ext cx="3048000" cy="246221"/>
          </a:xfrm>
          <a:prstGeom prst="rect">
            <a:avLst/>
          </a:prstGeom>
          <a:noFill/>
        </p:spPr>
        <p:txBody>
          <a:bodyPr wrap="square" rtlCol="0">
            <a:spAutoFit/>
          </a:bodyPr>
          <a:lstStyle/>
          <a:p>
            <a:r>
              <a:rPr lang="en-US" sz="1000" dirty="0"/>
              <a:t>http://www.flickr.com/photos/kandinsky2/416133079</a:t>
            </a:r>
          </a:p>
        </p:txBody>
      </p:sp>
    </p:spTree>
    <p:extLst>
      <p:ext uri="{BB962C8B-B14F-4D97-AF65-F5344CB8AC3E}">
        <p14:creationId xmlns:p14="http://schemas.microsoft.com/office/powerpoint/2010/main" val="23861060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Net PowerPoint blank">
  <a:themeElements>
    <a:clrScheme name="A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Net">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 charset="0"/>
            <a:ea typeface="Osaka" pitchFamily="1" charset="-128"/>
          </a:defRPr>
        </a:defPPr>
      </a:lstStyle>
    </a:lnDef>
  </a:objectDefaults>
  <a:extraClrSchemeLst>
    <a:extraClrScheme>
      <a:clrScheme name="AD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Ne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ADNet PowerPoint blank</Template>
  <TotalTime>332</TotalTime>
  <Words>2064</Words>
  <Application>Microsoft Office PowerPoint</Application>
  <PresentationFormat>On-screen Show (4:3)</PresentationFormat>
  <Paragraphs>119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ADNet PowerPoint blank</vt:lpstr>
      <vt:lpstr>5 Stages:  The Journey of Disability Attitudes </vt:lpstr>
      <vt:lpstr>What is 5 Stages: The Journey of Disability Attitudes?</vt:lpstr>
      <vt:lpstr>What is 5 Stages: The Journey of Disability Attitudes?</vt:lpstr>
      <vt:lpstr>Observations</vt:lpstr>
      <vt:lpstr>Observations </vt:lpstr>
      <vt:lpstr>Observations </vt:lpstr>
      <vt:lpstr>Observations</vt:lpstr>
      <vt:lpstr>Stage 1: Ignorance</vt:lpstr>
      <vt:lpstr>Stage 1: Ignorance</vt:lpstr>
      <vt:lpstr>Stage 2: Pity</vt:lpstr>
      <vt:lpstr>Stage 2: Pity </vt:lpstr>
      <vt:lpstr>Stage 3: Care</vt:lpstr>
      <vt:lpstr>Stage 3: Care</vt:lpstr>
      <vt:lpstr>Stage 4: Friendship</vt:lpstr>
      <vt:lpstr>Stage 4: Friendship</vt:lpstr>
      <vt:lpstr>Stage 5: Co-Laborers</vt:lpstr>
      <vt:lpstr>Stage 5: Co-Laborers</vt:lpstr>
      <vt:lpstr>Where am I on the journey?</vt:lpstr>
      <vt:lpstr>Final reminders</vt:lpstr>
      <vt:lpstr>Credit where credit is due!</vt:lpstr>
    </vt:vector>
  </TitlesOfParts>
  <Company>ADNet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Stages:  The Journey of Disability Advocacy</dc:title>
  <dc:creator>Christine Guth</dc:creator>
  <cp:lastModifiedBy>Christine Guth</cp:lastModifiedBy>
  <cp:revision>37</cp:revision>
  <dcterms:created xsi:type="dcterms:W3CDTF">2013-12-19T18:24:18Z</dcterms:created>
  <dcterms:modified xsi:type="dcterms:W3CDTF">2013-12-23T21:24:24Z</dcterms:modified>
</cp:coreProperties>
</file>